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3" r:id="rId2"/>
    <p:sldId id="274" r:id="rId3"/>
    <p:sldId id="272" r:id="rId4"/>
    <p:sldId id="256" r:id="rId5"/>
    <p:sldId id="257" r:id="rId6"/>
    <p:sldId id="265" r:id="rId7"/>
    <p:sldId id="266" r:id="rId8"/>
    <p:sldId id="258" r:id="rId9"/>
    <p:sldId id="259" r:id="rId10"/>
    <p:sldId id="263" r:id="rId11"/>
    <p:sldId id="275" r:id="rId12"/>
    <p:sldId id="264" r:id="rId13"/>
    <p:sldId id="260" r:id="rId14"/>
    <p:sldId id="262" r:id="rId15"/>
    <p:sldId id="261" r:id="rId16"/>
    <p:sldId id="267" r:id="rId17"/>
    <p:sldId id="268" r:id="rId18"/>
    <p:sldId id="269" r:id="rId19"/>
    <p:sldId id="271" r:id="rId20"/>
    <p:sldId id="27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5" autoAdjust="0"/>
    <p:restoredTop sz="94660"/>
  </p:normalViewPr>
  <p:slideViewPr>
    <p:cSldViewPr snapToGrid="0">
      <p:cViewPr varScale="1">
        <p:scale>
          <a:sx n="71" d="100"/>
          <a:sy n="71" d="100"/>
        </p:scale>
        <p:origin x="10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79A93D2-A208-4D2D-8123-B35A0AF8830E}" type="datetimeFigureOut">
              <a:rPr lang="en-US" smtClean="0"/>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1185466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9A93D2-A208-4D2D-8123-B35A0AF8830E}" type="datetimeFigureOut">
              <a:rPr lang="en-US" smtClean="0"/>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392013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9A93D2-A208-4D2D-8123-B35A0AF8830E}" type="datetimeFigureOut">
              <a:rPr lang="en-US" smtClean="0"/>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649958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9A93D2-A208-4D2D-8123-B35A0AF8830E}" type="datetimeFigureOut">
              <a:rPr lang="en-US" smtClean="0"/>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925951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9A93D2-A208-4D2D-8123-B35A0AF8830E}" type="datetimeFigureOut">
              <a:rPr lang="en-US" smtClean="0"/>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4188857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79A93D2-A208-4D2D-8123-B35A0AF8830E}" type="datetimeFigureOut">
              <a:rPr lang="en-US" smtClean="0"/>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3557309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79A93D2-A208-4D2D-8123-B35A0AF8830E}" type="datetimeFigureOut">
              <a:rPr lang="en-US" smtClean="0"/>
              <a:t>3/14/2017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1507399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79A93D2-A208-4D2D-8123-B35A0AF8830E}" type="datetimeFigureOut">
              <a:rPr lang="en-US" smtClean="0"/>
              <a:t>3/14/2017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3744566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9A93D2-A208-4D2D-8123-B35A0AF8830E}" type="datetimeFigureOut">
              <a:rPr lang="en-US" smtClean="0"/>
              <a:t>3/14/2017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612251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9A93D2-A208-4D2D-8123-B35A0AF8830E}" type="datetimeFigureOut">
              <a:rPr lang="en-US" smtClean="0"/>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3419966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9A93D2-A208-4D2D-8123-B35A0AF8830E}" type="datetimeFigureOut">
              <a:rPr lang="en-US" smtClean="0"/>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F966FC-94C1-4EA3-B2C8-6BD2D1BCAA86}" type="slidenum">
              <a:rPr lang="en-US" smtClean="0"/>
              <a:t>‹#›</a:t>
            </a:fld>
            <a:endParaRPr lang="en-US"/>
          </a:p>
        </p:txBody>
      </p:sp>
    </p:spTree>
    <p:extLst>
      <p:ext uri="{BB962C8B-B14F-4D97-AF65-F5344CB8AC3E}">
        <p14:creationId xmlns:p14="http://schemas.microsoft.com/office/powerpoint/2010/main" val="3324953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9A93D2-A208-4D2D-8123-B35A0AF8830E}" type="datetimeFigureOut">
              <a:rPr lang="en-US" smtClean="0"/>
              <a:t>3/14/2017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F966FC-94C1-4EA3-B2C8-6BD2D1BCAA86}" type="slidenum">
              <a:rPr lang="en-US" smtClean="0"/>
              <a:t>‹#›</a:t>
            </a:fld>
            <a:endParaRPr lang="en-US"/>
          </a:p>
        </p:txBody>
      </p:sp>
    </p:spTree>
    <p:extLst>
      <p:ext uri="{BB962C8B-B14F-4D97-AF65-F5344CB8AC3E}">
        <p14:creationId xmlns:p14="http://schemas.microsoft.com/office/powerpoint/2010/main" val="22800209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2219"/>
            <a:ext cx="7886700" cy="761545"/>
          </a:xfrm>
        </p:spPr>
        <p:txBody>
          <a:bodyPr/>
          <a:lstStyle/>
          <a:p>
            <a:pPr algn="ctr"/>
            <a:r>
              <a:rPr lang="en-US" dirty="0" smtClean="0"/>
              <a:t>RevelationThirteen.com</a:t>
            </a:r>
            <a:endParaRPr lang="en-US" dirty="0"/>
          </a:p>
        </p:txBody>
      </p:sp>
      <p:sp>
        <p:nvSpPr>
          <p:cNvPr id="4" name="TextBox 3"/>
          <p:cNvSpPr txBox="1"/>
          <p:nvPr/>
        </p:nvSpPr>
        <p:spPr>
          <a:xfrm>
            <a:off x="351692" y="6471137"/>
            <a:ext cx="8510954" cy="369332"/>
          </a:xfrm>
          <a:prstGeom prst="rect">
            <a:avLst/>
          </a:prstGeom>
          <a:noFill/>
        </p:spPr>
        <p:txBody>
          <a:bodyPr wrap="square" rtlCol="0">
            <a:spAutoFit/>
          </a:bodyPr>
          <a:lstStyle/>
          <a:p>
            <a:r>
              <a:rPr lang="en-US" dirty="0" smtClean="0"/>
              <a:t>This commercial has been bought and paid for by the blood of Christ.  No rights reserved.</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58505"/>
            <a:ext cx="9144000" cy="5140990"/>
          </a:xfrm>
          <a:prstGeom prst="rect">
            <a:avLst/>
          </a:prstGeom>
        </p:spPr>
      </p:pic>
    </p:spTree>
    <p:extLst>
      <p:ext uri="{BB962C8B-B14F-4D97-AF65-F5344CB8AC3E}">
        <p14:creationId xmlns:p14="http://schemas.microsoft.com/office/powerpoint/2010/main" val="2582205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07620"/>
          </a:xfrm>
        </p:spPr>
        <p:txBody>
          <a:bodyPr/>
          <a:lstStyle/>
          <a:p>
            <a:r>
              <a:rPr lang="en-US" dirty="0" smtClean="0"/>
              <a:t>How do you know its Islam?</a:t>
            </a:r>
            <a:endParaRPr lang="en-US" dirty="0"/>
          </a:p>
        </p:txBody>
      </p:sp>
      <p:sp>
        <p:nvSpPr>
          <p:cNvPr id="3" name="Content Placeholder 2"/>
          <p:cNvSpPr>
            <a:spLocks noGrp="1"/>
          </p:cNvSpPr>
          <p:nvPr>
            <p:ph idx="1"/>
          </p:nvPr>
        </p:nvSpPr>
        <p:spPr>
          <a:xfrm>
            <a:off x="628650" y="1272747"/>
            <a:ext cx="7886700" cy="4904216"/>
          </a:xfrm>
        </p:spPr>
        <p:txBody>
          <a:bodyPr>
            <a:normAutofit fontScale="92500" lnSpcReduction="10000"/>
          </a:bodyPr>
          <a:lstStyle/>
          <a:p>
            <a:r>
              <a:rPr lang="en-US" dirty="0" smtClean="0"/>
              <a:t>Three monotheistic faith structures of which: </a:t>
            </a:r>
          </a:p>
          <a:p>
            <a:pPr lvl="1"/>
            <a:r>
              <a:rPr lang="en-US" dirty="0" smtClean="0"/>
              <a:t>Two worship the God of Abraham, Isaac, David, and Jesus, the God of Truth</a:t>
            </a:r>
          </a:p>
          <a:p>
            <a:pPr lvl="2"/>
            <a:r>
              <a:rPr lang="en-US" dirty="0" smtClean="0"/>
              <a:t>One who denies Christ as fulfillment of the Law: Israel</a:t>
            </a:r>
          </a:p>
          <a:p>
            <a:pPr lvl="2"/>
            <a:r>
              <a:rPr lang="en-US" dirty="0" smtClean="0"/>
              <a:t>One who believes Christ fulfilled the Law: Christians</a:t>
            </a:r>
          </a:p>
          <a:p>
            <a:pPr lvl="1"/>
            <a:r>
              <a:rPr lang="en-US" dirty="0" smtClean="0"/>
              <a:t>One worships Allah, who declares himself as the ultimate deceiver in the Quran</a:t>
            </a:r>
          </a:p>
          <a:p>
            <a:r>
              <a:rPr lang="en-US" dirty="0" smtClean="0"/>
              <a:t>You will know them by their works</a:t>
            </a:r>
          </a:p>
          <a:p>
            <a:pPr lvl="1"/>
            <a:r>
              <a:rPr lang="en-US" dirty="0" smtClean="0"/>
              <a:t>US &amp; Christian Nations- Charity, UN of Peace</a:t>
            </a:r>
          </a:p>
          <a:p>
            <a:pPr lvl="1"/>
            <a:r>
              <a:rPr lang="en-US" dirty="0" smtClean="0"/>
              <a:t>Israel- Pride</a:t>
            </a:r>
          </a:p>
          <a:p>
            <a:pPr lvl="1"/>
            <a:r>
              <a:rPr lang="en-US" dirty="0" smtClean="0"/>
              <a:t>Islam- War, UN of Control (It’s happening now)</a:t>
            </a:r>
          </a:p>
          <a:p>
            <a:r>
              <a:rPr lang="en-US" dirty="0" smtClean="0"/>
              <a:t>Abrahams sin was not trusting God-</a:t>
            </a:r>
          </a:p>
          <a:p>
            <a:pPr lvl="1"/>
            <a:r>
              <a:rPr lang="en-US" dirty="0" smtClean="0"/>
              <a:t>Blessing: Isaac with Sarah (Christianity)</a:t>
            </a:r>
          </a:p>
          <a:p>
            <a:pPr lvl="1"/>
            <a:r>
              <a:rPr lang="en-US" dirty="0" smtClean="0"/>
              <a:t>Curse: Ishmael with Hagar (Islam)</a:t>
            </a:r>
            <a:endParaRPr lang="en-US" dirty="0"/>
          </a:p>
        </p:txBody>
      </p:sp>
    </p:spTree>
    <p:extLst>
      <p:ext uri="{BB962C8B-B14F-4D97-AF65-F5344CB8AC3E}">
        <p14:creationId xmlns:p14="http://schemas.microsoft.com/office/powerpoint/2010/main" val="3355684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03762"/>
            <a:ext cx="7886700" cy="1325563"/>
          </a:xfrm>
        </p:spPr>
        <p:txBody>
          <a:bodyPr/>
          <a:lstStyle/>
          <a:p>
            <a:r>
              <a:rPr lang="en-US" dirty="0" smtClean="0"/>
              <a:t>Three Monotheistic Faiths</a:t>
            </a:r>
            <a:endParaRPr lang="en-US" dirty="0"/>
          </a:p>
        </p:txBody>
      </p:sp>
      <p:sp>
        <p:nvSpPr>
          <p:cNvPr id="4" name="Isosceles Triangle 3"/>
          <p:cNvSpPr/>
          <p:nvPr/>
        </p:nvSpPr>
        <p:spPr>
          <a:xfrm>
            <a:off x="2608730" y="2393575"/>
            <a:ext cx="4074459" cy="278354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845860" y="1438836"/>
            <a:ext cx="1600199" cy="923330"/>
          </a:xfrm>
          <a:prstGeom prst="rect">
            <a:avLst/>
          </a:prstGeom>
          <a:noFill/>
        </p:spPr>
        <p:txBody>
          <a:bodyPr wrap="square" rtlCol="0">
            <a:spAutoFit/>
          </a:bodyPr>
          <a:lstStyle/>
          <a:p>
            <a:pPr algn="ctr"/>
            <a:r>
              <a:rPr lang="en-US" u="sng" dirty="0" err="1" smtClean="0"/>
              <a:t>Judiasm</a:t>
            </a:r>
            <a:endParaRPr lang="en-US" u="sng" dirty="0" smtClean="0"/>
          </a:p>
          <a:p>
            <a:pPr algn="ctr"/>
            <a:r>
              <a:rPr lang="en-US" dirty="0" smtClean="0"/>
              <a:t>God (Yahweh)</a:t>
            </a:r>
          </a:p>
          <a:p>
            <a:pPr algn="ctr"/>
            <a:r>
              <a:rPr lang="en-US" dirty="0" smtClean="0"/>
              <a:t>No Son</a:t>
            </a:r>
            <a:endParaRPr lang="en-US" dirty="0"/>
          </a:p>
        </p:txBody>
      </p:sp>
      <p:sp>
        <p:nvSpPr>
          <p:cNvPr id="6" name="TextBox 5"/>
          <p:cNvSpPr txBox="1"/>
          <p:nvPr/>
        </p:nvSpPr>
        <p:spPr>
          <a:xfrm>
            <a:off x="1411941" y="5177116"/>
            <a:ext cx="1698812" cy="923330"/>
          </a:xfrm>
          <a:prstGeom prst="rect">
            <a:avLst/>
          </a:prstGeom>
          <a:noFill/>
        </p:spPr>
        <p:txBody>
          <a:bodyPr wrap="square" rtlCol="0">
            <a:spAutoFit/>
          </a:bodyPr>
          <a:lstStyle/>
          <a:p>
            <a:pPr algn="ctr"/>
            <a:r>
              <a:rPr lang="en-US" u="sng" dirty="0" smtClean="0"/>
              <a:t>Christianity</a:t>
            </a:r>
          </a:p>
          <a:p>
            <a:pPr algn="ctr"/>
            <a:r>
              <a:rPr lang="en-US" dirty="0" smtClean="0"/>
              <a:t>God (Yahweh)</a:t>
            </a:r>
          </a:p>
          <a:p>
            <a:pPr algn="ctr"/>
            <a:r>
              <a:rPr lang="en-US" dirty="0" smtClean="0"/>
              <a:t>Son (Christ)</a:t>
            </a:r>
            <a:endParaRPr lang="en-US" dirty="0"/>
          </a:p>
        </p:txBody>
      </p:sp>
      <p:sp>
        <p:nvSpPr>
          <p:cNvPr id="7" name="TextBox 6"/>
          <p:cNvSpPr txBox="1"/>
          <p:nvPr/>
        </p:nvSpPr>
        <p:spPr>
          <a:xfrm>
            <a:off x="5916705" y="5177116"/>
            <a:ext cx="1573306" cy="923330"/>
          </a:xfrm>
          <a:prstGeom prst="rect">
            <a:avLst/>
          </a:prstGeom>
          <a:noFill/>
        </p:spPr>
        <p:txBody>
          <a:bodyPr wrap="square" rtlCol="0">
            <a:spAutoFit/>
          </a:bodyPr>
          <a:lstStyle/>
          <a:p>
            <a:pPr algn="ctr"/>
            <a:r>
              <a:rPr lang="en-US" u="sng" dirty="0" smtClean="0"/>
              <a:t>Islam</a:t>
            </a:r>
          </a:p>
          <a:p>
            <a:pPr algn="ctr"/>
            <a:r>
              <a:rPr lang="en-US" dirty="0" smtClean="0"/>
              <a:t>God (Allah)</a:t>
            </a:r>
          </a:p>
          <a:p>
            <a:pPr algn="ctr"/>
            <a:r>
              <a:rPr lang="en-US" dirty="0" smtClean="0"/>
              <a:t>No Son</a:t>
            </a:r>
            <a:endParaRPr lang="en-US" dirty="0"/>
          </a:p>
        </p:txBody>
      </p:sp>
      <p:sp>
        <p:nvSpPr>
          <p:cNvPr id="8" name="TextBox 7"/>
          <p:cNvSpPr txBox="1"/>
          <p:nvPr/>
        </p:nvSpPr>
        <p:spPr>
          <a:xfrm>
            <a:off x="3809993" y="5208493"/>
            <a:ext cx="1698812" cy="1200329"/>
          </a:xfrm>
          <a:prstGeom prst="rect">
            <a:avLst/>
          </a:prstGeom>
          <a:noFill/>
        </p:spPr>
        <p:txBody>
          <a:bodyPr wrap="square" rtlCol="0">
            <a:spAutoFit/>
          </a:bodyPr>
          <a:lstStyle/>
          <a:p>
            <a:pPr algn="ctr"/>
            <a:r>
              <a:rPr lang="en-US" u="sng" dirty="0" smtClean="0"/>
              <a:t>Blend: </a:t>
            </a:r>
            <a:r>
              <a:rPr lang="en-US" u="sng" dirty="0" err="1" smtClean="0"/>
              <a:t>Chrislam</a:t>
            </a:r>
            <a:endParaRPr lang="en-US" u="sng" dirty="0" smtClean="0"/>
          </a:p>
          <a:p>
            <a:pPr algn="ctr"/>
            <a:r>
              <a:rPr lang="en-US" dirty="0" smtClean="0"/>
              <a:t>God not same</a:t>
            </a:r>
          </a:p>
          <a:p>
            <a:pPr algn="ctr"/>
            <a:r>
              <a:rPr lang="en-US" dirty="0" smtClean="0"/>
              <a:t>Son not same</a:t>
            </a:r>
          </a:p>
          <a:p>
            <a:pPr algn="ctr"/>
            <a:r>
              <a:rPr lang="en-US" b="1" dirty="0" smtClean="0"/>
              <a:t>BLASPHEMY!</a:t>
            </a:r>
            <a:endParaRPr lang="en-US" b="1" dirty="0"/>
          </a:p>
        </p:txBody>
      </p:sp>
      <p:sp>
        <p:nvSpPr>
          <p:cNvPr id="9" name="TextBox 8"/>
          <p:cNvSpPr txBox="1"/>
          <p:nvPr/>
        </p:nvSpPr>
        <p:spPr>
          <a:xfrm>
            <a:off x="5643268" y="2873190"/>
            <a:ext cx="1698812" cy="923330"/>
          </a:xfrm>
          <a:prstGeom prst="rect">
            <a:avLst/>
          </a:prstGeom>
          <a:noFill/>
        </p:spPr>
        <p:txBody>
          <a:bodyPr wrap="square" rtlCol="0">
            <a:spAutoFit/>
          </a:bodyPr>
          <a:lstStyle/>
          <a:p>
            <a:pPr algn="ctr"/>
            <a:r>
              <a:rPr lang="en-US" u="sng" dirty="0" smtClean="0"/>
              <a:t>Blend: Hatred</a:t>
            </a:r>
          </a:p>
          <a:p>
            <a:pPr algn="ctr"/>
            <a:r>
              <a:rPr lang="en-US" dirty="0" smtClean="0"/>
              <a:t>God not same</a:t>
            </a:r>
          </a:p>
          <a:p>
            <a:pPr algn="ctr"/>
            <a:r>
              <a:rPr lang="en-US" b="1" dirty="0" smtClean="0"/>
              <a:t>BLASPHEMY!</a:t>
            </a:r>
            <a:endParaRPr lang="en-US" b="1" dirty="0"/>
          </a:p>
        </p:txBody>
      </p:sp>
      <p:sp>
        <p:nvSpPr>
          <p:cNvPr id="10" name="TextBox 9"/>
          <p:cNvSpPr txBox="1"/>
          <p:nvPr/>
        </p:nvSpPr>
        <p:spPr>
          <a:xfrm>
            <a:off x="1277471" y="2734690"/>
            <a:ext cx="2339789" cy="1200329"/>
          </a:xfrm>
          <a:prstGeom prst="rect">
            <a:avLst/>
          </a:prstGeom>
          <a:noFill/>
        </p:spPr>
        <p:txBody>
          <a:bodyPr wrap="square" rtlCol="0">
            <a:spAutoFit/>
          </a:bodyPr>
          <a:lstStyle/>
          <a:p>
            <a:pPr algn="ctr"/>
            <a:r>
              <a:rPr lang="en-US" u="sng" dirty="0" smtClean="0"/>
              <a:t>Blend: Messianic Jews</a:t>
            </a:r>
          </a:p>
          <a:p>
            <a:pPr algn="ctr"/>
            <a:r>
              <a:rPr lang="en-US" dirty="0" smtClean="0"/>
              <a:t>God is same</a:t>
            </a:r>
          </a:p>
          <a:p>
            <a:pPr algn="ctr"/>
            <a:r>
              <a:rPr lang="en-US" dirty="0" smtClean="0"/>
              <a:t>Son accepted</a:t>
            </a:r>
          </a:p>
          <a:p>
            <a:pPr algn="ctr"/>
            <a:r>
              <a:rPr lang="en-US" b="1" dirty="0" smtClean="0"/>
              <a:t>Scripturally Sound!</a:t>
            </a:r>
            <a:endParaRPr lang="en-US" b="1" dirty="0"/>
          </a:p>
        </p:txBody>
      </p:sp>
    </p:spTree>
    <p:extLst>
      <p:ext uri="{BB962C8B-B14F-4D97-AF65-F5344CB8AC3E}">
        <p14:creationId xmlns:p14="http://schemas.microsoft.com/office/powerpoint/2010/main" val="1840516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07620"/>
          </a:xfrm>
        </p:spPr>
        <p:txBody>
          <a:bodyPr>
            <a:normAutofit fontScale="90000"/>
          </a:bodyPr>
          <a:lstStyle/>
          <a:p>
            <a:r>
              <a:rPr lang="en-US" dirty="0" smtClean="0"/>
              <a:t>How do you know it’s Islam, Part 2?</a:t>
            </a:r>
            <a:endParaRPr lang="en-US" dirty="0"/>
          </a:p>
        </p:txBody>
      </p:sp>
      <p:sp>
        <p:nvSpPr>
          <p:cNvPr id="3" name="Content Placeholder 2"/>
          <p:cNvSpPr>
            <a:spLocks noGrp="1"/>
          </p:cNvSpPr>
          <p:nvPr>
            <p:ph idx="1"/>
          </p:nvPr>
        </p:nvSpPr>
        <p:spPr>
          <a:xfrm>
            <a:off x="628650" y="1272747"/>
            <a:ext cx="7886700" cy="5115696"/>
          </a:xfrm>
        </p:spPr>
        <p:txBody>
          <a:bodyPr>
            <a:normAutofit fontScale="85000" lnSpcReduction="20000"/>
          </a:bodyPr>
          <a:lstStyle/>
          <a:p>
            <a:r>
              <a:rPr lang="en-US" dirty="0" smtClean="0"/>
              <a:t>The tenets of Islam are in direct contradiction to the Scripture</a:t>
            </a:r>
          </a:p>
          <a:p>
            <a:pPr lvl="1"/>
            <a:r>
              <a:rPr lang="en-US" dirty="0" smtClean="0"/>
              <a:t>They deny God as the Father, but rather Allah</a:t>
            </a:r>
          </a:p>
          <a:p>
            <a:pPr lvl="1"/>
            <a:r>
              <a:rPr lang="en-US" dirty="0" smtClean="0"/>
              <a:t>They deny the death and crucifixion of Christ, our Savior</a:t>
            </a:r>
          </a:p>
          <a:p>
            <a:pPr lvl="1"/>
            <a:r>
              <a:rPr lang="en-US" dirty="0" smtClean="0"/>
              <a:t>They require a pilgrimage to Mecca, where the Kaaba is the house of idols</a:t>
            </a:r>
          </a:p>
          <a:p>
            <a:pPr lvl="1"/>
            <a:r>
              <a:rPr lang="en-US" dirty="0" smtClean="0"/>
              <a:t>They are required to recite the Shahada which deny God and Jesus and worship Allah and his prophet Muhammad (False Prophet….wink wink….)</a:t>
            </a:r>
          </a:p>
          <a:p>
            <a:r>
              <a:rPr lang="en-US" dirty="0" smtClean="0"/>
              <a:t>The spoils of Revelation 18:12-13</a:t>
            </a:r>
          </a:p>
          <a:p>
            <a:pPr lvl="1"/>
            <a:r>
              <a:rPr lang="en-US" dirty="0" smtClean="0"/>
              <a:t>These directly tie to the main exports of the Ottoman region</a:t>
            </a:r>
          </a:p>
          <a:p>
            <a:pPr lvl="1"/>
            <a:r>
              <a:rPr lang="en-US" dirty="0" smtClean="0"/>
              <a:t>All drank of the wine of her fornication- OIL!!</a:t>
            </a:r>
          </a:p>
          <a:p>
            <a:r>
              <a:rPr lang="en-US" dirty="0" smtClean="0"/>
              <a:t>The saints were killed by the Ottomans</a:t>
            </a:r>
          </a:p>
          <a:p>
            <a:pPr lvl="1"/>
            <a:r>
              <a:rPr lang="en-US" dirty="0" smtClean="0"/>
              <a:t>And they still are!</a:t>
            </a:r>
          </a:p>
          <a:p>
            <a:r>
              <a:rPr lang="en-US" dirty="0" smtClean="0"/>
              <a:t>Islamic Eschatology is the Reverse of Daniels 70</a:t>
            </a:r>
            <a:r>
              <a:rPr lang="en-US" baseline="30000" dirty="0" smtClean="0"/>
              <a:t>th</a:t>
            </a:r>
            <a:r>
              <a:rPr lang="en-US" dirty="0" smtClean="0"/>
              <a:t> Week, Islam Expects World Conquest, but derived their lie from the truth of Scripture</a:t>
            </a:r>
            <a:endParaRPr lang="en-US" dirty="0"/>
          </a:p>
        </p:txBody>
      </p:sp>
    </p:spTree>
    <p:extLst>
      <p:ext uri="{BB962C8B-B14F-4D97-AF65-F5344CB8AC3E}">
        <p14:creationId xmlns:p14="http://schemas.microsoft.com/office/powerpoint/2010/main" val="1443777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07620"/>
          </a:xfrm>
        </p:spPr>
        <p:txBody>
          <a:bodyPr/>
          <a:lstStyle/>
          <a:p>
            <a:r>
              <a:rPr lang="en-US" dirty="0" smtClean="0"/>
              <a:t>How is this to play out?</a:t>
            </a:r>
            <a:endParaRPr lang="en-US" dirty="0"/>
          </a:p>
        </p:txBody>
      </p:sp>
      <p:sp>
        <p:nvSpPr>
          <p:cNvPr id="3" name="Content Placeholder 2"/>
          <p:cNvSpPr>
            <a:spLocks noGrp="1"/>
          </p:cNvSpPr>
          <p:nvPr>
            <p:ph idx="1"/>
          </p:nvPr>
        </p:nvSpPr>
        <p:spPr>
          <a:xfrm>
            <a:off x="628650" y="1272747"/>
            <a:ext cx="7886700" cy="4904216"/>
          </a:xfrm>
        </p:spPr>
        <p:txBody>
          <a:bodyPr>
            <a:normAutofit fontScale="92500" lnSpcReduction="20000"/>
          </a:bodyPr>
          <a:lstStyle/>
          <a:p>
            <a:r>
              <a:rPr lang="en-US" dirty="0" smtClean="0"/>
              <a:t>Understanding that Revelation is actually a test for the righteous, encoded by using Jewish history and the flaws of Christian churches in Turkey, it’s fairly clear</a:t>
            </a:r>
          </a:p>
          <a:p>
            <a:r>
              <a:rPr lang="en-US" dirty="0" smtClean="0"/>
              <a:t>The first battle will be religious- Christians and Jews will have to overcome Islamic manipulation</a:t>
            </a:r>
          </a:p>
          <a:p>
            <a:r>
              <a:rPr lang="en-US" dirty="0" smtClean="0"/>
              <a:t>Christians will have to deny </a:t>
            </a:r>
            <a:r>
              <a:rPr lang="en-US" dirty="0" err="1" smtClean="0"/>
              <a:t>Chrislam</a:t>
            </a:r>
            <a:r>
              <a:rPr lang="en-US" dirty="0" smtClean="0"/>
              <a:t> and </a:t>
            </a:r>
            <a:r>
              <a:rPr lang="en-US" dirty="0" err="1" smtClean="0"/>
              <a:t>Ecumenalism</a:t>
            </a:r>
            <a:r>
              <a:rPr lang="en-US" dirty="0" smtClean="0"/>
              <a:t> and trust in Jesus and God alone</a:t>
            </a:r>
          </a:p>
          <a:p>
            <a:r>
              <a:rPr lang="en-US" dirty="0" smtClean="0"/>
              <a:t>Israelites will have to deny liberal laws and accept that Christ is the one true savior</a:t>
            </a:r>
          </a:p>
          <a:p>
            <a:r>
              <a:rPr lang="en-US" dirty="0" smtClean="0"/>
              <a:t>Don’t take my word for it: Two olive branches (most likely Moses and Elijah) will tell you the same while your two safest places will be the US and England</a:t>
            </a:r>
          </a:p>
          <a:p>
            <a:r>
              <a:rPr lang="en-US" dirty="0" smtClean="0"/>
              <a:t>If you pass this test, you will be resurrected with Israel in the First Resurrection on Earth or with Raptured Christians in Heaven</a:t>
            </a:r>
            <a:endParaRPr lang="en-US" dirty="0"/>
          </a:p>
        </p:txBody>
      </p:sp>
    </p:spTree>
    <p:extLst>
      <p:ext uri="{BB962C8B-B14F-4D97-AF65-F5344CB8AC3E}">
        <p14:creationId xmlns:p14="http://schemas.microsoft.com/office/powerpoint/2010/main" val="3155394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07620"/>
          </a:xfrm>
        </p:spPr>
        <p:txBody>
          <a:bodyPr>
            <a:normAutofit/>
          </a:bodyPr>
          <a:lstStyle/>
          <a:p>
            <a:r>
              <a:rPr lang="en-US" sz="3600" dirty="0" smtClean="0"/>
              <a:t>How is this to play out for the remainder?</a:t>
            </a:r>
            <a:endParaRPr lang="en-US" sz="3600" dirty="0"/>
          </a:p>
        </p:txBody>
      </p:sp>
      <p:sp>
        <p:nvSpPr>
          <p:cNvPr id="3" name="Content Placeholder 2"/>
          <p:cNvSpPr>
            <a:spLocks noGrp="1"/>
          </p:cNvSpPr>
          <p:nvPr>
            <p:ph idx="1"/>
          </p:nvPr>
        </p:nvSpPr>
        <p:spPr>
          <a:xfrm>
            <a:off x="628650" y="1272747"/>
            <a:ext cx="7886700" cy="4904216"/>
          </a:xfrm>
        </p:spPr>
        <p:txBody>
          <a:bodyPr>
            <a:normAutofit fontScale="92500"/>
          </a:bodyPr>
          <a:lstStyle/>
          <a:p>
            <a:r>
              <a:rPr lang="en-US" dirty="0" smtClean="0"/>
              <a:t>The end of Daniel Chapter 11 says the Beast will receive news from the north and east that will trouble him</a:t>
            </a:r>
          </a:p>
          <a:p>
            <a:r>
              <a:rPr lang="en-US" dirty="0" smtClean="0"/>
              <a:t>What does that mean? Europe and Americas are likely overtaken by the UN and Islam (large caliphate)</a:t>
            </a:r>
          </a:p>
          <a:p>
            <a:r>
              <a:rPr lang="en-US" dirty="0" smtClean="0"/>
              <a:t>The general political atmosphere is democratic dictatorship (Erdogan’s party of contradiction)</a:t>
            </a:r>
          </a:p>
          <a:p>
            <a:r>
              <a:rPr lang="en-US" dirty="0" smtClean="0"/>
              <a:t>The east and north (Russia and Asia) will likely lead an antichrist versus atheist battle in Armageddon for global power</a:t>
            </a:r>
          </a:p>
          <a:p>
            <a:r>
              <a:rPr lang="en-US" dirty="0" smtClean="0"/>
              <a:t>With nuke bombs, this can easily be done in 7 years from today</a:t>
            </a:r>
            <a:endParaRPr lang="en-US" dirty="0"/>
          </a:p>
        </p:txBody>
      </p:sp>
    </p:spTree>
    <p:extLst>
      <p:ext uri="{BB962C8B-B14F-4D97-AF65-F5344CB8AC3E}">
        <p14:creationId xmlns:p14="http://schemas.microsoft.com/office/powerpoint/2010/main" val="802929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58193"/>
          </a:xfrm>
        </p:spPr>
        <p:txBody>
          <a:bodyPr/>
          <a:lstStyle/>
          <a:p>
            <a:r>
              <a:rPr lang="en-US" dirty="0" smtClean="0"/>
              <a:t>To Recap</a:t>
            </a:r>
            <a:endParaRPr lang="en-US" dirty="0"/>
          </a:p>
        </p:txBody>
      </p:sp>
      <p:sp>
        <p:nvSpPr>
          <p:cNvPr id="3" name="Content Placeholder 2"/>
          <p:cNvSpPr>
            <a:spLocks noGrp="1"/>
          </p:cNvSpPr>
          <p:nvPr>
            <p:ph idx="1"/>
          </p:nvPr>
        </p:nvSpPr>
        <p:spPr>
          <a:xfrm>
            <a:off x="628650" y="1223319"/>
            <a:ext cx="7886700" cy="4953644"/>
          </a:xfrm>
        </p:spPr>
        <p:txBody>
          <a:bodyPr>
            <a:normAutofit fontScale="92500" lnSpcReduction="10000"/>
          </a:bodyPr>
          <a:lstStyle/>
          <a:p>
            <a:r>
              <a:rPr lang="en-US" dirty="0" smtClean="0"/>
              <a:t>Daniels 70</a:t>
            </a:r>
            <a:r>
              <a:rPr lang="en-US" baseline="30000" dirty="0" smtClean="0"/>
              <a:t>th</a:t>
            </a:r>
            <a:r>
              <a:rPr lang="en-US" dirty="0" smtClean="0"/>
              <a:t> Week will Occur post Rapture when Israel becomes Overcome by Islamic Forces (Matthew 24:15, Mark 13:14, Luke 21:20, Daniel 11:31, Daniel 12:11-12)</a:t>
            </a:r>
          </a:p>
          <a:p>
            <a:r>
              <a:rPr lang="en-US" dirty="0" smtClean="0"/>
              <a:t>The Abomination is Probably Islamic Takeover of Jerusalem with multiple 1260, 1290, and 1335 day relationships</a:t>
            </a:r>
          </a:p>
          <a:p>
            <a:pPr lvl="1"/>
            <a:r>
              <a:rPr lang="en-US" dirty="0" smtClean="0"/>
              <a:t>Dome of the Rock- 688 (Abomination)</a:t>
            </a:r>
          </a:p>
          <a:p>
            <a:pPr lvl="1"/>
            <a:r>
              <a:rPr lang="en-US" dirty="0" smtClean="0"/>
              <a:t>Israel Restored- 1948 (1260 years)</a:t>
            </a:r>
          </a:p>
          <a:p>
            <a:pPr lvl="1"/>
            <a:r>
              <a:rPr lang="en-US" dirty="0" smtClean="0"/>
              <a:t>Iran and Shiites Restoring- 1978 (1290 years)</a:t>
            </a:r>
          </a:p>
          <a:p>
            <a:pPr lvl="1"/>
            <a:r>
              <a:rPr lang="en-US" dirty="0" smtClean="0"/>
              <a:t>End of Tribulation- 2023 (beginning of 2017 starts Tribulation?)</a:t>
            </a:r>
          </a:p>
          <a:p>
            <a:r>
              <a:rPr lang="en-US" dirty="0" smtClean="0"/>
              <a:t>The Same Relationship will Occur in the Tribulation Week (God’s the greatest mathematician and pattern maker)</a:t>
            </a:r>
            <a:endParaRPr lang="en-US" dirty="0"/>
          </a:p>
        </p:txBody>
      </p:sp>
    </p:spTree>
    <p:extLst>
      <p:ext uri="{BB962C8B-B14F-4D97-AF65-F5344CB8AC3E}">
        <p14:creationId xmlns:p14="http://schemas.microsoft.com/office/powerpoint/2010/main" val="13689845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46982"/>
          </a:xfrm>
        </p:spPr>
        <p:txBody>
          <a:bodyPr/>
          <a:lstStyle/>
          <a:p>
            <a:r>
              <a:rPr lang="en-US" dirty="0" smtClean="0"/>
              <a:t>Wisdom Beyond My Means</a:t>
            </a:r>
            <a:endParaRPr lang="en-US" dirty="0"/>
          </a:p>
        </p:txBody>
      </p:sp>
      <p:sp>
        <p:nvSpPr>
          <p:cNvPr id="3" name="Content Placeholder 2"/>
          <p:cNvSpPr>
            <a:spLocks noGrp="1"/>
          </p:cNvSpPr>
          <p:nvPr>
            <p:ph idx="1"/>
          </p:nvPr>
        </p:nvSpPr>
        <p:spPr>
          <a:xfrm>
            <a:off x="628650" y="1112109"/>
            <a:ext cx="7886700" cy="5399902"/>
          </a:xfrm>
        </p:spPr>
        <p:txBody>
          <a:bodyPr>
            <a:normAutofit lnSpcReduction="10000"/>
          </a:bodyPr>
          <a:lstStyle/>
          <a:p>
            <a:r>
              <a:rPr lang="en-US" dirty="0" smtClean="0"/>
              <a:t>Whose Likely to Be Saved in Tribulation?</a:t>
            </a:r>
          </a:p>
          <a:p>
            <a:pPr lvl="1"/>
            <a:r>
              <a:rPr lang="en-US" dirty="0" smtClean="0"/>
              <a:t>People need to recognize that heaven cannot exist unless the needs of others exceed the needs of self and an all good God is in control</a:t>
            </a:r>
          </a:p>
          <a:p>
            <a:pPr lvl="1"/>
            <a:r>
              <a:rPr lang="en-US" dirty="0" smtClean="0"/>
              <a:t>You’re only chance at salvation is God’s mercy and Christ’s sacrifice (the only Philosophical option)</a:t>
            </a:r>
          </a:p>
          <a:p>
            <a:pPr lvl="1"/>
            <a:r>
              <a:rPr lang="en-US" dirty="0" smtClean="0"/>
              <a:t>Both love and the law are necessary, that’s why Paul’s (law-Jewish) and John’s (love-Christian) churches had most New Testament coverage </a:t>
            </a:r>
          </a:p>
          <a:p>
            <a:pPr lvl="1"/>
            <a:r>
              <a:rPr lang="en-US" dirty="0" smtClean="0"/>
              <a:t>Most likely: Half Hearted Christians and Jews Particularly those with Missing Family members</a:t>
            </a:r>
          </a:p>
          <a:p>
            <a:pPr lvl="1"/>
            <a:r>
              <a:rPr lang="en-US" dirty="0" smtClean="0"/>
              <a:t>Likely: Liberal Christians and Devout Jews who can release pride of self or pride of law/history, Atheists</a:t>
            </a:r>
          </a:p>
          <a:p>
            <a:pPr lvl="1"/>
            <a:r>
              <a:rPr lang="en-US" dirty="0" smtClean="0"/>
              <a:t>Rare: Islamic People who thought Islam was Religion of Peace</a:t>
            </a:r>
            <a:endParaRPr lang="en-US" dirty="0"/>
          </a:p>
        </p:txBody>
      </p:sp>
    </p:spTree>
    <p:extLst>
      <p:ext uri="{BB962C8B-B14F-4D97-AF65-F5344CB8AC3E}">
        <p14:creationId xmlns:p14="http://schemas.microsoft.com/office/powerpoint/2010/main" val="26408100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46982"/>
          </a:xfrm>
        </p:spPr>
        <p:txBody>
          <a:bodyPr/>
          <a:lstStyle/>
          <a:p>
            <a:r>
              <a:rPr lang="en-US" dirty="0" smtClean="0"/>
              <a:t>More Wisdom Beyond My Means</a:t>
            </a:r>
            <a:endParaRPr lang="en-US" dirty="0"/>
          </a:p>
        </p:txBody>
      </p:sp>
      <p:sp>
        <p:nvSpPr>
          <p:cNvPr id="3" name="Content Placeholder 2"/>
          <p:cNvSpPr>
            <a:spLocks noGrp="1"/>
          </p:cNvSpPr>
          <p:nvPr>
            <p:ph idx="1"/>
          </p:nvPr>
        </p:nvSpPr>
        <p:spPr>
          <a:xfrm>
            <a:off x="628650" y="1112109"/>
            <a:ext cx="7886700" cy="5560540"/>
          </a:xfrm>
        </p:spPr>
        <p:txBody>
          <a:bodyPr>
            <a:normAutofit fontScale="92500" lnSpcReduction="10000"/>
          </a:bodyPr>
          <a:lstStyle/>
          <a:p>
            <a:r>
              <a:rPr lang="en-US" dirty="0" smtClean="0"/>
              <a:t>How can I tell if a structure is led by God or Satan?</a:t>
            </a:r>
          </a:p>
          <a:p>
            <a:pPr lvl="1"/>
            <a:r>
              <a:rPr lang="en-US" dirty="0" smtClean="0"/>
              <a:t>Satan runs through power structures that are pyramid shaped with all power at the top</a:t>
            </a:r>
          </a:p>
          <a:p>
            <a:pPr lvl="1"/>
            <a:r>
              <a:rPr lang="en-US" dirty="0" smtClean="0"/>
              <a:t>Satan focuses on liberalizing an agenda, which often focuses people on selfish goals/pride and a system that establishes it</a:t>
            </a:r>
          </a:p>
          <a:p>
            <a:pPr lvl="1"/>
            <a:r>
              <a:rPr lang="en-US" dirty="0" smtClean="0"/>
              <a:t>Satan is focused on destruction, in order to rebuild a system of slavery that is masked in free will (Facebook, iPhones, </a:t>
            </a:r>
            <a:r>
              <a:rPr lang="en-US" dirty="0" err="1" smtClean="0"/>
              <a:t>Pokemon</a:t>
            </a:r>
            <a:r>
              <a:rPr lang="en-US" dirty="0" smtClean="0"/>
              <a:t> Go, Islam, Black Lives Matter)</a:t>
            </a:r>
          </a:p>
          <a:p>
            <a:pPr lvl="1"/>
            <a:r>
              <a:rPr lang="en-US" dirty="0" smtClean="0"/>
              <a:t>Satan is focused on purchasing something rather than getting it for free, while God’s Kingdom is free and purchased without our works/money (God’s grace)</a:t>
            </a:r>
          </a:p>
          <a:p>
            <a:pPr lvl="1"/>
            <a:r>
              <a:rPr lang="en-US" dirty="0" smtClean="0"/>
              <a:t>Anything that takes your attention away from the recognition of God’s presence is an idol, while sin is action against your creator or another individual/spirit</a:t>
            </a:r>
          </a:p>
          <a:p>
            <a:pPr lvl="1"/>
            <a:r>
              <a:rPr lang="en-US" dirty="0" smtClean="0"/>
              <a:t>True churches aren’t governmental </a:t>
            </a:r>
          </a:p>
          <a:p>
            <a:pPr lvl="1"/>
            <a:r>
              <a:rPr lang="en-US" dirty="0" smtClean="0"/>
              <a:t>Salvation, knowledge, and faith are free (tithes, etc., aren’t required)</a:t>
            </a:r>
            <a:endParaRPr lang="en-US" dirty="0"/>
          </a:p>
        </p:txBody>
      </p:sp>
    </p:spTree>
    <p:extLst>
      <p:ext uri="{BB962C8B-B14F-4D97-AF65-F5344CB8AC3E}">
        <p14:creationId xmlns:p14="http://schemas.microsoft.com/office/powerpoint/2010/main" val="13641403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46982"/>
          </a:xfrm>
        </p:spPr>
        <p:txBody>
          <a:bodyPr>
            <a:normAutofit/>
          </a:bodyPr>
          <a:lstStyle/>
          <a:p>
            <a:r>
              <a:rPr lang="en-US" sz="3600" dirty="0" smtClean="0"/>
              <a:t>Even More Wisdom Beyond My Means</a:t>
            </a:r>
            <a:endParaRPr lang="en-US" sz="3600" dirty="0"/>
          </a:p>
        </p:txBody>
      </p:sp>
      <p:sp>
        <p:nvSpPr>
          <p:cNvPr id="3" name="Content Placeholder 2"/>
          <p:cNvSpPr>
            <a:spLocks noGrp="1"/>
          </p:cNvSpPr>
          <p:nvPr>
            <p:ph idx="1"/>
          </p:nvPr>
        </p:nvSpPr>
        <p:spPr>
          <a:xfrm>
            <a:off x="628650" y="1112109"/>
            <a:ext cx="7886700" cy="5560540"/>
          </a:xfrm>
        </p:spPr>
        <p:txBody>
          <a:bodyPr>
            <a:normAutofit/>
          </a:bodyPr>
          <a:lstStyle/>
          <a:p>
            <a:r>
              <a:rPr lang="en-US" dirty="0" smtClean="0"/>
              <a:t>How do I know we are at the doorstep of the Rapture?</a:t>
            </a:r>
          </a:p>
          <a:p>
            <a:pPr lvl="1"/>
            <a:r>
              <a:rPr lang="en-US" dirty="0" smtClean="0"/>
              <a:t>The greatest divide in 50/50 splits has occurred</a:t>
            </a:r>
          </a:p>
          <a:p>
            <a:pPr lvl="2"/>
            <a:r>
              <a:rPr lang="en-US" dirty="0" smtClean="0"/>
              <a:t>Brexit (Stay in EU or Leave)- Voted Leave</a:t>
            </a:r>
          </a:p>
          <a:p>
            <a:pPr lvl="2"/>
            <a:r>
              <a:rPr lang="en-US" dirty="0" smtClean="0"/>
              <a:t>US President (Trump v Clinton)- Voted Trump</a:t>
            </a:r>
          </a:p>
          <a:p>
            <a:pPr lvl="2"/>
            <a:r>
              <a:rPr lang="en-US" dirty="0" smtClean="0"/>
              <a:t>Arab Spring (Complete Civil War zone- Turkey/Iran rising)</a:t>
            </a:r>
          </a:p>
          <a:p>
            <a:pPr lvl="2"/>
            <a:r>
              <a:rPr lang="en-US" dirty="0" smtClean="0"/>
              <a:t>Palestine and Israel (Palestine favor switching back to Israel)</a:t>
            </a:r>
          </a:p>
          <a:p>
            <a:pPr lvl="1"/>
            <a:r>
              <a:rPr lang="en-US" dirty="0" smtClean="0"/>
              <a:t>Given pride of the religious, for a complete 50/50 bombshell to occur since Beast 1 and Beast 2 thought they have a “soft kill”, would be for the US to move their Israel embassy to Jerusalem</a:t>
            </a:r>
          </a:p>
          <a:p>
            <a:pPr lvl="2"/>
            <a:r>
              <a:rPr lang="en-US" dirty="0" smtClean="0"/>
              <a:t>Beast 1: Islam-War is Imminent</a:t>
            </a:r>
          </a:p>
          <a:p>
            <a:pPr lvl="2"/>
            <a:r>
              <a:rPr lang="en-US" dirty="0" smtClean="0"/>
              <a:t>Beast 2: UN- Russia Takes Leading Role as Islamic led UN takes over</a:t>
            </a:r>
          </a:p>
          <a:p>
            <a:pPr lvl="2"/>
            <a:r>
              <a:rPr lang="en-US" dirty="0" smtClean="0"/>
              <a:t>Rapture???</a:t>
            </a:r>
            <a:endParaRPr lang="en-US" dirty="0"/>
          </a:p>
        </p:txBody>
      </p:sp>
    </p:spTree>
    <p:extLst>
      <p:ext uri="{BB962C8B-B14F-4D97-AF65-F5344CB8AC3E}">
        <p14:creationId xmlns:p14="http://schemas.microsoft.com/office/powerpoint/2010/main" val="23410510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46982"/>
          </a:xfrm>
        </p:spPr>
        <p:txBody>
          <a:bodyPr>
            <a:normAutofit/>
          </a:bodyPr>
          <a:lstStyle/>
          <a:p>
            <a:r>
              <a:rPr lang="en-US" sz="3600" dirty="0" smtClean="0"/>
              <a:t>Wisdom in Genealogies</a:t>
            </a:r>
            <a:endParaRPr lang="en-US" sz="3600" dirty="0"/>
          </a:p>
        </p:txBody>
      </p:sp>
      <p:sp>
        <p:nvSpPr>
          <p:cNvPr id="3" name="Content Placeholder 2"/>
          <p:cNvSpPr>
            <a:spLocks noGrp="1"/>
          </p:cNvSpPr>
          <p:nvPr>
            <p:ph idx="1"/>
          </p:nvPr>
        </p:nvSpPr>
        <p:spPr>
          <a:xfrm>
            <a:off x="628650" y="1112109"/>
            <a:ext cx="7886700" cy="5560540"/>
          </a:xfrm>
        </p:spPr>
        <p:txBody>
          <a:bodyPr>
            <a:normAutofit lnSpcReduction="10000"/>
          </a:bodyPr>
          <a:lstStyle/>
          <a:p>
            <a:r>
              <a:rPr lang="en-US" dirty="0" smtClean="0"/>
              <a:t>How do I debunk bad Christian views? Genealogies</a:t>
            </a:r>
          </a:p>
          <a:p>
            <a:pPr lvl="1"/>
            <a:r>
              <a:rPr lang="en-US" dirty="0" smtClean="0"/>
              <a:t>God created the earth in six literal days and included the genealogies from Adam to Israel to show his pattern of 7 and perfection</a:t>
            </a:r>
          </a:p>
          <a:p>
            <a:pPr lvl="1"/>
            <a:r>
              <a:rPr lang="en-US" dirty="0" smtClean="0"/>
              <a:t>We inherit the sins of our fathers, hence my dad gets to confront his best and worst traits in me and my siblings and vice versa (the original curse of the Fall)</a:t>
            </a:r>
          </a:p>
          <a:p>
            <a:pPr lvl="1"/>
            <a:r>
              <a:rPr lang="en-US" dirty="0" smtClean="0"/>
              <a:t>Families have been God’s transmission of the Word and values since creation (hence the good out of bad family lines have the option of salvation)</a:t>
            </a:r>
          </a:p>
          <a:p>
            <a:pPr lvl="1"/>
            <a:r>
              <a:rPr lang="en-US" dirty="0" smtClean="0"/>
              <a:t>All of Prophecy relates to generations because good and bad blood transmits over time, hence while we hate stereotypes, they are often true generally speaking and not absolutely speaking</a:t>
            </a:r>
          </a:p>
          <a:p>
            <a:pPr lvl="1"/>
            <a:r>
              <a:rPr lang="en-US" dirty="0" smtClean="0"/>
              <a:t>Man and woman were in Jesus’ bloodline (as was Mary), Islam tracks back to Abraham’s sin with Hagar</a:t>
            </a:r>
            <a:endParaRPr lang="en-US" dirty="0"/>
          </a:p>
        </p:txBody>
      </p:sp>
    </p:spTree>
    <p:extLst>
      <p:ext uri="{BB962C8B-B14F-4D97-AF65-F5344CB8AC3E}">
        <p14:creationId xmlns:p14="http://schemas.microsoft.com/office/powerpoint/2010/main" val="3525777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404" y="22221"/>
            <a:ext cx="7886700" cy="908503"/>
          </a:xfrm>
        </p:spPr>
        <p:txBody>
          <a:bodyPr/>
          <a:lstStyle/>
          <a:p>
            <a:r>
              <a:rPr lang="en-US" dirty="0" smtClean="0"/>
              <a:t>Why God and Why Christ?</a:t>
            </a:r>
            <a:endParaRPr lang="en-US" dirty="0"/>
          </a:p>
        </p:txBody>
      </p:sp>
      <p:sp>
        <p:nvSpPr>
          <p:cNvPr id="3" name="Content Placeholder 2"/>
          <p:cNvSpPr>
            <a:spLocks noGrp="1"/>
          </p:cNvSpPr>
          <p:nvPr>
            <p:ph idx="1"/>
          </p:nvPr>
        </p:nvSpPr>
        <p:spPr>
          <a:xfrm>
            <a:off x="612321" y="796925"/>
            <a:ext cx="7886700" cy="3807741"/>
          </a:xfrm>
        </p:spPr>
        <p:txBody>
          <a:bodyPr>
            <a:normAutofit fontScale="92500" lnSpcReduction="10000"/>
          </a:bodyPr>
          <a:lstStyle/>
          <a:p>
            <a:r>
              <a:rPr lang="en-US" dirty="0" smtClean="0"/>
              <a:t>We essentially choose whether we want freedom or slavery</a:t>
            </a:r>
          </a:p>
          <a:p>
            <a:r>
              <a:rPr lang="en-US" dirty="0" smtClean="0"/>
              <a:t>God sent his son to die so all may live, something shared by no other religion</a:t>
            </a:r>
          </a:p>
          <a:p>
            <a:r>
              <a:rPr lang="en-US" dirty="0" smtClean="0"/>
              <a:t>God’s philosophy was always constant, what Jesus preached in the gospel was commanded in Genesis 12 (Go forth and make disciples)</a:t>
            </a:r>
          </a:p>
          <a:p>
            <a:r>
              <a:rPr lang="en-US" dirty="0" smtClean="0"/>
              <a:t>Gods law existed in easy format (10 commandments), complex format (Torah), or simple format (Matthew 22:36-40)</a:t>
            </a:r>
          </a:p>
          <a:p>
            <a:endParaRPr lang="en-US" dirty="0"/>
          </a:p>
        </p:txBody>
      </p:sp>
      <p:pic>
        <p:nvPicPr>
          <p:cNvPr id="4" name="Picture 3"/>
          <p:cNvPicPr>
            <a:picLocks noChangeAspect="1"/>
          </p:cNvPicPr>
          <p:nvPr/>
        </p:nvPicPr>
        <p:blipFill>
          <a:blip r:embed="rId2"/>
          <a:stretch>
            <a:fillRect/>
          </a:stretch>
        </p:blipFill>
        <p:spPr>
          <a:xfrm>
            <a:off x="1876425" y="4604666"/>
            <a:ext cx="5391150" cy="2057400"/>
          </a:xfrm>
          <a:prstGeom prst="rect">
            <a:avLst/>
          </a:prstGeom>
        </p:spPr>
      </p:pic>
    </p:spTree>
    <p:extLst>
      <p:ext uri="{BB962C8B-B14F-4D97-AF65-F5344CB8AC3E}">
        <p14:creationId xmlns:p14="http://schemas.microsoft.com/office/powerpoint/2010/main" val="2859270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734625"/>
          </a:xfrm>
        </p:spPr>
        <p:txBody>
          <a:bodyPr/>
          <a:lstStyle/>
          <a:p>
            <a:r>
              <a:rPr lang="en-US" dirty="0" smtClean="0"/>
              <a:t>Final Bit of Wisdom</a:t>
            </a:r>
            <a:endParaRPr lang="en-US" dirty="0"/>
          </a:p>
        </p:txBody>
      </p:sp>
      <p:sp>
        <p:nvSpPr>
          <p:cNvPr id="3" name="Content Placeholder 2"/>
          <p:cNvSpPr>
            <a:spLocks noGrp="1"/>
          </p:cNvSpPr>
          <p:nvPr>
            <p:ph idx="1"/>
          </p:nvPr>
        </p:nvSpPr>
        <p:spPr>
          <a:xfrm>
            <a:off x="628650" y="1099750"/>
            <a:ext cx="7886700" cy="5362833"/>
          </a:xfrm>
        </p:spPr>
        <p:txBody>
          <a:bodyPr>
            <a:normAutofit fontScale="92500"/>
          </a:bodyPr>
          <a:lstStyle/>
          <a:p>
            <a:r>
              <a:rPr lang="en-US" dirty="0" smtClean="0"/>
              <a:t>Why did God pick the Jews as his chosen people?</a:t>
            </a:r>
          </a:p>
          <a:p>
            <a:pPr lvl="1"/>
            <a:r>
              <a:rPr lang="en-US" dirty="0" smtClean="0"/>
              <a:t>PRIDE!!</a:t>
            </a:r>
          </a:p>
          <a:p>
            <a:pPr lvl="1"/>
            <a:r>
              <a:rPr lang="en-US" dirty="0" smtClean="0"/>
              <a:t>How else could a people go through 2,000 years of miracles and 2,000 years with their prophesied Savior and still worship law and the teaching of their Fathers?</a:t>
            </a:r>
          </a:p>
          <a:p>
            <a:pPr lvl="1"/>
            <a:r>
              <a:rPr lang="en-US" dirty="0" smtClean="0"/>
              <a:t>He wanted to maximize the harvest of non-Jewish people before the second coming of Christ and the Rapture</a:t>
            </a:r>
          </a:p>
          <a:p>
            <a:pPr lvl="1"/>
            <a:r>
              <a:rPr lang="en-US" dirty="0" smtClean="0"/>
              <a:t>Israel’s Pride and Christian Pride is what gets broken in Revelation, so God can be with his chosen people</a:t>
            </a:r>
          </a:p>
          <a:p>
            <a:pPr lvl="1"/>
            <a:r>
              <a:rPr lang="en-US" dirty="0" smtClean="0"/>
              <a:t>But before you think anti-</a:t>
            </a:r>
            <a:r>
              <a:rPr lang="en-US" dirty="0" err="1" smtClean="0"/>
              <a:t>semetically</a:t>
            </a:r>
            <a:r>
              <a:rPr lang="en-US" dirty="0" smtClean="0"/>
              <a:t>, they are the most faithful and adhering people too</a:t>
            </a:r>
          </a:p>
          <a:p>
            <a:pPr lvl="2"/>
            <a:r>
              <a:rPr lang="en-US" dirty="0" smtClean="0"/>
              <a:t>We can thank Paul (Jewish convert) for most New Testament writings</a:t>
            </a:r>
          </a:p>
          <a:p>
            <a:pPr lvl="2"/>
            <a:r>
              <a:rPr lang="en-US" dirty="0" smtClean="0"/>
              <a:t>We can thank Abraham and all generations for Jesus Christ too</a:t>
            </a:r>
          </a:p>
          <a:p>
            <a:pPr lvl="2"/>
            <a:r>
              <a:rPr lang="en-US" dirty="0" smtClean="0"/>
              <a:t>We can thank Israel’s record keeping for accurate transmission as well</a:t>
            </a:r>
            <a:endParaRPr lang="en-US" dirty="0"/>
          </a:p>
        </p:txBody>
      </p:sp>
    </p:spTree>
    <p:extLst>
      <p:ext uri="{BB962C8B-B14F-4D97-AF65-F5344CB8AC3E}">
        <p14:creationId xmlns:p14="http://schemas.microsoft.com/office/powerpoint/2010/main" val="2518588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flipH="1">
            <a:off x="424113" y="1236703"/>
            <a:ext cx="0" cy="541421"/>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2712053" y="1234765"/>
            <a:ext cx="0" cy="541421"/>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4688084" y="1211521"/>
            <a:ext cx="0" cy="541421"/>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6883036" y="1209583"/>
            <a:ext cx="0" cy="541421"/>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6708677" y="1197962"/>
            <a:ext cx="0" cy="5414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8903628" y="1196025"/>
            <a:ext cx="0" cy="5414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422178" y="3023168"/>
            <a:ext cx="0" cy="5414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3686507" y="2997986"/>
            <a:ext cx="0" cy="5414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8901693" y="2982490"/>
            <a:ext cx="0" cy="541421"/>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329191" y="926992"/>
            <a:ext cx="1611974" cy="300082"/>
          </a:xfrm>
          <a:prstGeom prst="rect">
            <a:avLst/>
          </a:prstGeom>
          <a:noFill/>
        </p:spPr>
        <p:txBody>
          <a:bodyPr wrap="square" rtlCol="0">
            <a:spAutoFit/>
          </a:bodyPr>
          <a:lstStyle/>
          <a:p>
            <a:r>
              <a:rPr lang="en-US" sz="1350" b="1" dirty="0"/>
              <a:t>God’s Timeline</a:t>
            </a:r>
          </a:p>
        </p:txBody>
      </p:sp>
      <p:sp>
        <p:nvSpPr>
          <p:cNvPr id="15" name="TextBox 14"/>
          <p:cNvSpPr txBox="1"/>
          <p:nvPr/>
        </p:nvSpPr>
        <p:spPr>
          <a:xfrm>
            <a:off x="338879" y="2701830"/>
            <a:ext cx="3450457" cy="300082"/>
          </a:xfrm>
          <a:prstGeom prst="rect">
            <a:avLst/>
          </a:prstGeom>
          <a:noFill/>
        </p:spPr>
        <p:txBody>
          <a:bodyPr wrap="square" rtlCol="0">
            <a:spAutoFit/>
          </a:bodyPr>
          <a:lstStyle/>
          <a:p>
            <a:r>
              <a:rPr lang="en-US" sz="1350" b="1" dirty="0"/>
              <a:t>Daniel’s 70</a:t>
            </a:r>
            <a:r>
              <a:rPr lang="en-US" sz="1350" b="1" baseline="30000" dirty="0"/>
              <a:t>th</a:t>
            </a:r>
            <a:r>
              <a:rPr lang="en-US" sz="1350" b="1" dirty="0"/>
              <a:t> Week (Daniel 11 &amp; 12)</a:t>
            </a:r>
          </a:p>
        </p:txBody>
      </p:sp>
      <p:cxnSp>
        <p:nvCxnSpPr>
          <p:cNvPr id="16" name="Straight Connector 15"/>
          <p:cNvCxnSpPr/>
          <p:nvPr/>
        </p:nvCxnSpPr>
        <p:spPr>
          <a:xfrm flipH="1">
            <a:off x="420243" y="4427706"/>
            <a:ext cx="0" cy="5414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8740891" y="4402524"/>
            <a:ext cx="0" cy="5414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8899758" y="4387028"/>
            <a:ext cx="0" cy="541421"/>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36944" y="4106368"/>
            <a:ext cx="1611974" cy="300082"/>
          </a:xfrm>
          <a:prstGeom prst="rect">
            <a:avLst/>
          </a:prstGeom>
          <a:noFill/>
        </p:spPr>
        <p:txBody>
          <a:bodyPr wrap="square" rtlCol="0">
            <a:spAutoFit/>
          </a:bodyPr>
          <a:lstStyle/>
          <a:p>
            <a:r>
              <a:rPr lang="en-US" sz="1350" b="1" dirty="0"/>
              <a:t>Millennial Reign</a:t>
            </a:r>
          </a:p>
        </p:txBody>
      </p:sp>
      <p:cxnSp>
        <p:nvCxnSpPr>
          <p:cNvPr id="21" name="Straight Connector 20"/>
          <p:cNvCxnSpPr/>
          <p:nvPr/>
        </p:nvCxnSpPr>
        <p:spPr>
          <a:xfrm flipV="1">
            <a:off x="420243" y="1484932"/>
            <a:ext cx="8479515" cy="11624"/>
          </a:xfrm>
          <a:prstGeom prst="line">
            <a:avLst/>
          </a:prstGeom>
          <a:ln w="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418308" y="3259771"/>
            <a:ext cx="8479515" cy="11624"/>
          </a:xfrm>
          <a:prstGeom prst="line">
            <a:avLst/>
          </a:prstGeom>
          <a:ln w="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427997" y="4675926"/>
            <a:ext cx="8479515" cy="11624"/>
          </a:xfrm>
          <a:prstGeom prst="line">
            <a:avLst/>
          </a:prstGeom>
          <a:ln w="0"/>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47361" y="1226005"/>
            <a:ext cx="2074990" cy="300082"/>
          </a:xfrm>
          <a:prstGeom prst="rect">
            <a:avLst/>
          </a:prstGeom>
          <a:noFill/>
        </p:spPr>
        <p:txBody>
          <a:bodyPr wrap="square" rtlCol="0">
            <a:spAutoFit/>
          </a:bodyPr>
          <a:lstStyle/>
          <a:p>
            <a:r>
              <a:rPr lang="en-US" sz="1350" dirty="0"/>
              <a:t>Pre-Flood (Age of Sin)</a:t>
            </a:r>
          </a:p>
        </p:txBody>
      </p:sp>
      <p:sp>
        <p:nvSpPr>
          <p:cNvPr id="25" name="TextBox 24"/>
          <p:cNvSpPr txBox="1"/>
          <p:nvPr/>
        </p:nvSpPr>
        <p:spPr>
          <a:xfrm>
            <a:off x="2735293" y="1224070"/>
            <a:ext cx="2074990" cy="300082"/>
          </a:xfrm>
          <a:prstGeom prst="rect">
            <a:avLst/>
          </a:prstGeom>
          <a:noFill/>
        </p:spPr>
        <p:txBody>
          <a:bodyPr wrap="square" rtlCol="0">
            <a:spAutoFit/>
          </a:bodyPr>
          <a:lstStyle/>
          <a:p>
            <a:r>
              <a:rPr lang="en-US" sz="1350" dirty="0"/>
              <a:t>Post-Flood (Age of Law)</a:t>
            </a:r>
          </a:p>
        </p:txBody>
      </p:sp>
      <p:sp>
        <p:nvSpPr>
          <p:cNvPr id="26" name="TextBox 25"/>
          <p:cNvSpPr txBox="1"/>
          <p:nvPr/>
        </p:nvSpPr>
        <p:spPr>
          <a:xfrm>
            <a:off x="4721009" y="1233758"/>
            <a:ext cx="2074990" cy="300082"/>
          </a:xfrm>
          <a:prstGeom prst="rect">
            <a:avLst/>
          </a:prstGeom>
          <a:noFill/>
        </p:spPr>
        <p:txBody>
          <a:bodyPr wrap="square" rtlCol="0">
            <a:spAutoFit/>
          </a:bodyPr>
          <a:lstStyle/>
          <a:p>
            <a:r>
              <a:rPr lang="en-US" sz="1350" dirty="0"/>
              <a:t>Post Christ (Age of Grace)</a:t>
            </a:r>
          </a:p>
        </p:txBody>
      </p:sp>
      <p:sp>
        <p:nvSpPr>
          <p:cNvPr id="27" name="TextBox 26"/>
          <p:cNvSpPr txBox="1"/>
          <p:nvPr/>
        </p:nvSpPr>
        <p:spPr>
          <a:xfrm>
            <a:off x="6881084" y="1231823"/>
            <a:ext cx="2074990" cy="300082"/>
          </a:xfrm>
          <a:prstGeom prst="rect">
            <a:avLst/>
          </a:prstGeom>
          <a:noFill/>
        </p:spPr>
        <p:txBody>
          <a:bodyPr wrap="square" rtlCol="0">
            <a:spAutoFit/>
          </a:bodyPr>
          <a:lstStyle/>
          <a:p>
            <a:r>
              <a:rPr lang="en-US" sz="1350" dirty="0"/>
              <a:t>Millennial Reign</a:t>
            </a:r>
          </a:p>
        </p:txBody>
      </p:sp>
      <p:sp>
        <p:nvSpPr>
          <p:cNvPr id="28" name="TextBox 27"/>
          <p:cNvSpPr txBox="1"/>
          <p:nvPr/>
        </p:nvSpPr>
        <p:spPr>
          <a:xfrm>
            <a:off x="445426" y="1479787"/>
            <a:ext cx="2074990" cy="300082"/>
          </a:xfrm>
          <a:prstGeom prst="rect">
            <a:avLst/>
          </a:prstGeom>
          <a:noFill/>
        </p:spPr>
        <p:txBody>
          <a:bodyPr wrap="square" rtlCol="0">
            <a:spAutoFit/>
          </a:bodyPr>
          <a:lstStyle/>
          <a:p>
            <a:r>
              <a:rPr lang="en-US" sz="1350" dirty="0"/>
              <a:t>~4000BC-2000BC</a:t>
            </a:r>
          </a:p>
        </p:txBody>
      </p:sp>
      <p:sp>
        <p:nvSpPr>
          <p:cNvPr id="29" name="TextBox 28"/>
          <p:cNvSpPr txBox="1"/>
          <p:nvPr/>
        </p:nvSpPr>
        <p:spPr>
          <a:xfrm>
            <a:off x="2733358" y="1477852"/>
            <a:ext cx="2074990" cy="300082"/>
          </a:xfrm>
          <a:prstGeom prst="rect">
            <a:avLst/>
          </a:prstGeom>
          <a:noFill/>
        </p:spPr>
        <p:txBody>
          <a:bodyPr wrap="square" rtlCol="0">
            <a:spAutoFit/>
          </a:bodyPr>
          <a:lstStyle/>
          <a:p>
            <a:r>
              <a:rPr lang="en-US" sz="1350" dirty="0"/>
              <a:t>~2000BC-32AD</a:t>
            </a:r>
          </a:p>
        </p:txBody>
      </p:sp>
      <p:sp>
        <p:nvSpPr>
          <p:cNvPr id="30" name="TextBox 29"/>
          <p:cNvSpPr txBox="1"/>
          <p:nvPr/>
        </p:nvSpPr>
        <p:spPr>
          <a:xfrm>
            <a:off x="4719074" y="1487540"/>
            <a:ext cx="2074990" cy="300082"/>
          </a:xfrm>
          <a:prstGeom prst="rect">
            <a:avLst/>
          </a:prstGeom>
          <a:noFill/>
        </p:spPr>
        <p:txBody>
          <a:bodyPr wrap="square" rtlCol="0">
            <a:spAutoFit/>
          </a:bodyPr>
          <a:lstStyle/>
          <a:p>
            <a:r>
              <a:rPr lang="en-US" sz="1350" dirty="0"/>
              <a:t>~32AD-Present</a:t>
            </a:r>
          </a:p>
        </p:txBody>
      </p:sp>
      <p:sp>
        <p:nvSpPr>
          <p:cNvPr id="31" name="TextBox 30"/>
          <p:cNvSpPr txBox="1"/>
          <p:nvPr/>
        </p:nvSpPr>
        <p:spPr>
          <a:xfrm>
            <a:off x="6879149" y="1485605"/>
            <a:ext cx="2074990" cy="300082"/>
          </a:xfrm>
          <a:prstGeom prst="rect">
            <a:avLst/>
          </a:prstGeom>
          <a:noFill/>
        </p:spPr>
        <p:txBody>
          <a:bodyPr wrap="square" rtlCol="0">
            <a:spAutoFit/>
          </a:bodyPr>
          <a:lstStyle/>
          <a:p>
            <a:r>
              <a:rPr lang="en-US" sz="1350" dirty="0"/>
              <a:t>Millennial Reign</a:t>
            </a:r>
          </a:p>
        </p:txBody>
      </p:sp>
      <p:sp>
        <p:nvSpPr>
          <p:cNvPr id="32" name="TextBox 31"/>
          <p:cNvSpPr txBox="1"/>
          <p:nvPr/>
        </p:nvSpPr>
        <p:spPr>
          <a:xfrm>
            <a:off x="336944" y="5167997"/>
            <a:ext cx="1611974" cy="715581"/>
          </a:xfrm>
          <a:prstGeom prst="rect">
            <a:avLst/>
          </a:prstGeom>
          <a:noFill/>
        </p:spPr>
        <p:txBody>
          <a:bodyPr wrap="square" rtlCol="0">
            <a:spAutoFit/>
          </a:bodyPr>
          <a:lstStyle/>
          <a:p>
            <a:r>
              <a:rPr lang="en-US" sz="1350" dirty="0"/>
              <a:t>First Resurrection</a:t>
            </a:r>
          </a:p>
          <a:p>
            <a:r>
              <a:rPr lang="en-US" sz="1350" dirty="0"/>
              <a:t>Ezekiel 37-39</a:t>
            </a:r>
          </a:p>
          <a:p>
            <a:r>
              <a:rPr lang="en-US" sz="1350" dirty="0"/>
              <a:t>Revelation 20</a:t>
            </a:r>
          </a:p>
        </p:txBody>
      </p:sp>
      <p:sp>
        <p:nvSpPr>
          <p:cNvPr id="33" name="TextBox 32"/>
          <p:cNvSpPr txBox="1"/>
          <p:nvPr/>
        </p:nvSpPr>
        <p:spPr>
          <a:xfrm>
            <a:off x="431867" y="2998899"/>
            <a:ext cx="4031645" cy="300082"/>
          </a:xfrm>
          <a:prstGeom prst="rect">
            <a:avLst/>
          </a:prstGeom>
          <a:noFill/>
        </p:spPr>
        <p:txBody>
          <a:bodyPr wrap="square" rtlCol="0">
            <a:spAutoFit/>
          </a:bodyPr>
          <a:lstStyle/>
          <a:p>
            <a:r>
              <a:rPr lang="en-US" sz="1350" dirty="0"/>
              <a:t>Abomination 1: Take Jerusalem/Peace Treaty</a:t>
            </a:r>
          </a:p>
        </p:txBody>
      </p:sp>
      <p:sp>
        <p:nvSpPr>
          <p:cNvPr id="34" name="TextBox 33"/>
          <p:cNvSpPr txBox="1"/>
          <p:nvPr/>
        </p:nvSpPr>
        <p:spPr>
          <a:xfrm>
            <a:off x="3916007" y="2601381"/>
            <a:ext cx="1487987" cy="715581"/>
          </a:xfrm>
          <a:prstGeom prst="rect">
            <a:avLst/>
          </a:prstGeom>
          <a:noFill/>
        </p:spPr>
        <p:txBody>
          <a:bodyPr wrap="square" rtlCol="0">
            <a:spAutoFit/>
          </a:bodyPr>
          <a:lstStyle/>
          <a:p>
            <a:r>
              <a:rPr lang="en-US" sz="1350" dirty="0"/>
              <a:t>Abomination 2: Antichrist Declares Himself God</a:t>
            </a:r>
          </a:p>
        </p:txBody>
      </p:sp>
      <p:sp>
        <p:nvSpPr>
          <p:cNvPr id="35" name="TextBox 34"/>
          <p:cNvSpPr txBox="1"/>
          <p:nvPr/>
        </p:nvSpPr>
        <p:spPr>
          <a:xfrm>
            <a:off x="747487" y="3298555"/>
            <a:ext cx="2074990" cy="300082"/>
          </a:xfrm>
          <a:prstGeom prst="rect">
            <a:avLst/>
          </a:prstGeom>
          <a:noFill/>
        </p:spPr>
        <p:txBody>
          <a:bodyPr wrap="square" rtlCol="0">
            <a:spAutoFit/>
          </a:bodyPr>
          <a:lstStyle/>
          <a:p>
            <a:r>
              <a:rPr lang="en-US" sz="1350" dirty="0"/>
              <a:t>1260 Days of Witness</a:t>
            </a:r>
          </a:p>
        </p:txBody>
      </p:sp>
      <p:cxnSp>
        <p:nvCxnSpPr>
          <p:cNvPr id="36" name="Straight Connector 35"/>
          <p:cNvCxnSpPr/>
          <p:nvPr/>
        </p:nvCxnSpPr>
        <p:spPr>
          <a:xfrm flipH="1">
            <a:off x="5463000" y="2996051"/>
            <a:ext cx="0" cy="541421"/>
          </a:xfrm>
          <a:prstGeom prst="line">
            <a:avLst/>
          </a:prstGeom>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5509493" y="2833675"/>
            <a:ext cx="4031645" cy="300082"/>
          </a:xfrm>
          <a:prstGeom prst="rect">
            <a:avLst/>
          </a:prstGeom>
          <a:noFill/>
        </p:spPr>
        <p:txBody>
          <a:bodyPr wrap="square" rtlCol="0">
            <a:spAutoFit/>
          </a:bodyPr>
          <a:lstStyle/>
          <a:p>
            <a:r>
              <a:rPr lang="en-US" sz="1350" dirty="0"/>
              <a:t>God’s Bowls of Wrath</a:t>
            </a:r>
          </a:p>
        </p:txBody>
      </p:sp>
      <p:sp>
        <p:nvSpPr>
          <p:cNvPr id="39" name="TextBox 38"/>
          <p:cNvSpPr txBox="1"/>
          <p:nvPr/>
        </p:nvSpPr>
        <p:spPr>
          <a:xfrm>
            <a:off x="7311326" y="5293928"/>
            <a:ext cx="1737749" cy="715581"/>
          </a:xfrm>
          <a:prstGeom prst="rect">
            <a:avLst/>
          </a:prstGeom>
          <a:noFill/>
        </p:spPr>
        <p:txBody>
          <a:bodyPr wrap="square" rtlCol="0">
            <a:spAutoFit/>
          </a:bodyPr>
          <a:lstStyle/>
          <a:p>
            <a:r>
              <a:rPr lang="en-US" sz="1350" dirty="0"/>
              <a:t>Second Resurrection/ New Heaven</a:t>
            </a:r>
          </a:p>
          <a:p>
            <a:r>
              <a:rPr lang="en-US" sz="1350" dirty="0"/>
              <a:t>Revelation 20-22</a:t>
            </a:r>
          </a:p>
        </p:txBody>
      </p:sp>
      <p:sp>
        <p:nvSpPr>
          <p:cNvPr id="40" name="TextBox 39"/>
          <p:cNvSpPr txBox="1"/>
          <p:nvPr/>
        </p:nvSpPr>
        <p:spPr>
          <a:xfrm>
            <a:off x="6993467" y="4803794"/>
            <a:ext cx="1611974" cy="507831"/>
          </a:xfrm>
          <a:prstGeom prst="rect">
            <a:avLst/>
          </a:prstGeom>
          <a:noFill/>
        </p:spPr>
        <p:txBody>
          <a:bodyPr wrap="square" rtlCol="0">
            <a:spAutoFit/>
          </a:bodyPr>
          <a:lstStyle/>
          <a:p>
            <a:r>
              <a:rPr lang="en-US" sz="1350" dirty="0"/>
              <a:t>Satan Loosed</a:t>
            </a:r>
          </a:p>
          <a:p>
            <a:r>
              <a:rPr lang="en-US" sz="1350" dirty="0"/>
              <a:t>Revelation 20</a:t>
            </a:r>
          </a:p>
        </p:txBody>
      </p:sp>
      <p:sp>
        <p:nvSpPr>
          <p:cNvPr id="41" name="TextBox 40"/>
          <p:cNvSpPr txBox="1"/>
          <p:nvPr/>
        </p:nvSpPr>
        <p:spPr>
          <a:xfrm>
            <a:off x="391918" y="4662051"/>
            <a:ext cx="1549247" cy="715581"/>
          </a:xfrm>
          <a:prstGeom prst="rect">
            <a:avLst/>
          </a:prstGeom>
          <a:noFill/>
        </p:spPr>
        <p:txBody>
          <a:bodyPr wrap="square" rtlCol="0">
            <a:spAutoFit/>
          </a:bodyPr>
          <a:lstStyle/>
          <a:p>
            <a:r>
              <a:rPr lang="en-US" sz="1350" dirty="0"/>
              <a:t>144,000 Start</a:t>
            </a:r>
          </a:p>
          <a:p>
            <a:r>
              <a:rPr lang="en-US" sz="1350" dirty="0"/>
              <a:t>Jeremiah 30-31:33</a:t>
            </a:r>
          </a:p>
          <a:p>
            <a:endParaRPr lang="en-US" sz="1350" dirty="0"/>
          </a:p>
        </p:txBody>
      </p:sp>
      <p:sp>
        <p:nvSpPr>
          <p:cNvPr id="42" name="TextBox 41"/>
          <p:cNvSpPr txBox="1"/>
          <p:nvPr/>
        </p:nvSpPr>
        <p:spPr>
          <a:xfrm>
            <a:off x="1970806" y="4671739"/>
            <a:ext cx="1223786" cy="923330"/>
          </a:xfrm>
          <a:prstGeom prst="rect">
            <a:avLst/>
          </a:prstGeom>
          <a:noFill/>
        </p:spPr>
        <p:txBody>
          <a:bodyPr wrap="square" rtlCol="0">
            <a:spAutoFit/>
          </a:bodyPr>
          <a:lstStyle/>
          <a:p>
            <a:r>
              <a:rPr lang="en-US" sz="1350" dirty="0" err="1"/>
              <a:t>Hamongog</a:t>
            </a:r>
            <a:r>
              <a:rPr lang="en-US" sz="1350" dirty="0"/>
              <a:t> (Ezekiel 39)</a:t>
            </a:r>
          </a:p>
          <a:p>
            <a:r>
              <a:rPr lang="en-US" sz="1350" dirty="0"/>
              <a:t>New Temple</a:t>
            </a:r>
          </a:p>
          <a:p>
            <a:r>
              <a:rPr lang="en-US" sz="1350" dirty="0"/>
              <a:t>(Ezekiel 40)</a:t>
            </a:r>
          </a:p>
        </p:txBody>
      </p:sp>
      <p:sp>
        <p:nvSpPr>
          <p:cNvPr id="43" name="TextBox 42"/>
          <p:cNvSpPr txBox="1"/>
          <p:nvPr/>
        </p:nvSpPr>
        <p:spPr>
          <a:xfrm>
            <a:off x="3872328" y="3296618"/>
            <a:ext cx="2074990" cy="300082"/>
          </a:xfrm>
          <a:prstGeom prst="rect">
            <a:avLst/>
          </a:prstGeom>
          <a:noFill/>
        </p:spPr>
        <p:txBody>
          <a:bodyPr wrap="square" rtlCol="0">
            <a:spAutoFit/>
          </a:bodyPr>
          <a:lstStyle/>
          <a:p>
            <a:r>
              <a:rPr lang="en-US" sz="1350" dirty="0"/>
              <a:t>1290-1335 Days</a:t>
            </a:r>
          </a:p>
        </p:txBody>
      </p:sp>
      <p:sp>
        <p:nvSpPr>
          <p:cNvPr id="44" name="TextBox 43"/>
          <p:cNvSpPr txBox="1"/>
          <p:nvPr/>
        </p:nvSpPr>
        <p:spPr>
          <a:xfrm>
            <a:off x="3194592" y="3727325"/>
            <a:ext cx="5670438" cy="507831"/>
          </a:xfrm>
          <a:prstGeom prst="rect">
            <a:avLst/>
          </a:prstGeom>
          <a:noFill/>
          <a:ln>
            <a:solidFill>
              <a:schemeClr val="tx1"/>
            </a:solidFill>
          </a:ln>
        </p:spPr>
        <p:txBody>
          <a:bodyPr wrap="square" rtlCol="0">
            <a:spAutoFit/>
          </a:bodyPr>
          <a:lstStyle/>
          <a:p>
            <a:r>
              <a:rPr lang="en-US" sz="1350" dirty="0"/>
              <a:t>Redemption:	</a:t>
            </a:r>
            <a:r>
              <a:rPr lang="en-US" sz="1350" dirty="0" smtClean="0"/>
              <a:t>   Die </a:t>
            </a:r>
            <a:r>
              <a:rPr lang="en-US" sz="1350" dirty="0"/>
              <a:t>for Christ Before Day 1335 (Rev 20)- First Resurrection</a:t>
            </a:r>
          </a:p>
          <a:p>
            <a:r>
              <a:rPr lang="en-US" sz="1350" dirty="0"/>
              <a:t>	</a:t>
            </a:r>
            <a:r>
              <a:rPr lang="en-US" sz="1350" dirty="0" smtClean="0"/>
              <a:t>   Die </a:t>
            </a:r>
            <a:r>
              <a:rPr lang="en-US" sz="1350" dirty="0"/>
              <a:t>at Winepress Day 1335 (Rev 14)- New Jerusalem</a:t>
            </a:r>
          </a:p>
        </p:txBody>
      </p:sp>
      <p:sp>
        <p:nvSpPr>
          <p:cNvPr id="47" name="TextBox 46"/>
          <p:cNvSpPr txBox="1"/>
          <p:nvPr/>
        </p:nvSpPr>
        <p:spPr>
          <a:xfrm>
            <a:off x="3215904" y="1832378"/>
            <a:ext cx="5670438" cy="507831"/>
          </a:xfrm>
          <a:prstGeom prst="rect">
            <a:avLst/>
          </a:prstGeom>
          <a:noFill/>
          <a:ln>
            <a:solidFill>
              <a:schemeClr val="tx1"/>
            </a:solidFill>
          </a:ln>
        </p:spPr>
        <p:txBody>
          <a:bodyPr wrap="square" rtlCol="0">
            <a:spAutoFit/>
          </a:bodyPr>
          <a:lstStyle/>
          <a:p>
            <a:r>
              <a:rPr lang="en-US" sz="1350" dirty="0"/>
              <a:t>Redemption:	</a:t>
            </a:r>
            <a:r>
              <a:rPr lang="en-US" sz="1350" dirty="0" smtClean="0"/>
              <a:t>   Profess </a:t>
            </a:r>
            <a:r>
              <a:rPr lang="en-US" sz="1350" dirty="0"/>
              <a:t>Christ as Savior- Rapture to New Jerusalem</a:t>
            </a:r>
          </a:p>
          <a:p>
            <a:r>
              <a:rPr lang="en-US" sz="1350" dirty="0"/>
              <a:t>	</a:t>
            </a:r>
            <a:r>
              <a:rPr lang="en-US" sz="1350" dirty="0" smtClean="0"/>
              <a:t>   Dead </a:t>
            </a:r>
            <a:r>
              <a:rPr lang="en-US" sz="1350" dirty="0"/>
              <a:t>in Israeli Law- Resurrected at First Resurrection</a:t>
            </a:r>
          </a:p>
        </p:txBody>
      </p:sp>
      <p:sp>
        <p:nvSpPr>
          <p:cNvPr id="45" name="TextBox 44"/>
          <p:cNvSpPr txBox="1"/>
          <p:nvPr/>
        </p:nvSpPr>
        <p:spPr>
          <a:xfrm>
            <a:off x="6051594" y="782818"/>
            <a:ext cx="1504664" cy="306491"/>
          </a:xfrm>
          <a:prstGeom prst="rect">
            <a:avLst/>
          </a:prstGeom>
          <a:noFill/>
        </p:spPr>
        <p:txBody>
          <a:bodyPr wrap="square" rtlCol="0">
            <a:spAutoFit/>
          </a:bodyPr>
          <a:lstStyle/>
          <a:p>
            <a:r>
              <a:rPr lang="en-US" sz="1350" dirty="0" smtClean="0"/>
              <a:t>Daniel’s 70</a:t>
            </a:r>
            <a:r>
              <a:rPr lang="en-US" sz="1350" baseline="30000" dirty="0" smtClean="0"/>
              <a:t>th</a:t>
            </a:r>
            <a:r>
              <a:rPr lang="en-US" sz="1350" dirty="0" smtClean="0"/>
              <a:t> Week</a:t>
            </a:r>
            <a:endParaRPr lang="en-US" sz="1350" dirty="0"/>
          </a:p>
        </p:txBody>
      </p:sp>
      <p:cxnSp>
        <p:nvCxnSpPr>
          <p:cNvPr id="3" name="Straight Arrow Connector 2"/>
          <p:cNvCxnSpPr>
            <a:endCxn id="26" idx="3"/>
          </p:cNvCxnSpPr>
          <p:nvPr/>
        </p:nvCxnSpPr>
        <p:spPr>
          <a:xfrm>
            <a:off x="6794064" y="1134494"/>
            <a:ext cx="1935" cy="249305"/>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8082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
            <a:ext cx="9144000" cy="12727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Matthew 24:6-8 “And ye shall hear of wars and </a:t>
            </a:r>
            <a:r>
              <a:rPr lang="en-US" dirty="0" err="1" smtClean="0"/>
              <a:t>rumours</a:t>
            </a:r>
            <a:r>
              <a:rPr lang="en-US" dirty="0" smtClean="0"/>
              <a:t> of wars: see that ye be not troubled: for all these things must come to pass, but the end is not yet. For nation shall rise against nation, and kingdom against kingdom: and there shall be famines and pestilences, and earthquakes, in divers places. All these are the beginning of sorrows.”</a:t>
            </a:r>
            <a:endParaRPr lang="en-US" dirty="0"/>
          </a:p>
        </p:txBody>
      </p:sp>
      <p:sp>
        <p:nvSpPr>
          <p:cNvPr id="5" name="Rectangle 4"/>
          <p:cNvSpPr/>
          <p:nvPr/>
        </p:nvSpPr>
        <p:spPr>
          <a:xfrm>
            <a:off x="364637" y="1299166"/>
            <a:ext cx="8414740" cy="923330"/>
          </a:xfrm>
          <a:prstGeom prst="rect">
            <a:avLst/>
          </a:prstGeom>
          <a:noFill/>
        </p:spPr>
        <p:txBody>
          <a:bodyPr wrap="none" lIns="91440" tIns="45720" rIns="91440" bIns="45720">
            <a:spAutoFit/>
          </a:bodyPr>
          <a:lstStyle/>
          <a:p>
            <a:pPr algn="ctr"/>
            <a:r>
              <a:rPr lang="en-U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Global Gospel=Global Beasts</a:t>
            </a:r>
            <a:endPar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6" name="TextBox 5"/>
          <p:cNvSpPr txBox="1"/>
          <p:nvPr/>
        </p:nvSpPr>
        <p:spPr>
          <a:xfrm>
            <a:off x="172996" y="3373391"/>
            <a:ext cx="8785654" cy="646331"/>
          </a:xfrm>
          <a:prstGeom prst="rect">
            <a:avLst/>
          </a:prstGeom>
          <a:noFill/>
          <a:ln>
            <a:solidFill>
              <a:schemeClr val="tx1"/>
            </a:solidFill>
          </a:ln>
        </p:spPr>
        <p:txBody>
          <a:bodyPr wrap="square" rtlCol="0">
            <a:spAutoFit/>
          </a:bodyPr>
          <a:lstStyle/>
          <a:p>
            <a:r>
              <a:rPr lang="en-US" dirty="0" smtClean="0"/>
              <a:t>First Beast:</a:t>
            </a:r>
          </a:p>
          <a:p>
            <a:r>
              <a:rPr lang="en-US" dirty="0" smtClean="0"/>
              <a:t>Islamic Caliphate</a:t>
            </a:r>
            <a:endParaRPr lang="en-US" dirty="0"/>
          </a:p>
        </p:txBody>
      </p:sp>
      <p:sp>
        <p:nvSpPr>
          <p:cNvPr id="7" name="TextBox 6"/>
          <p:cNvSpPr txBox="1"/>
          <p:nvPr/>
        </p:nvSpPr>
        <p:spPr>
          <a:xfrm>
            <a:off x="177112" y="4526691"/>
            <a:ext cx="8785654" cy="646331"/>
          </a:xfrm>
          <a:prstGeom prst="rect">
            <a:avLst/>
          </a:prstGeom>
          <a:noFill/>
          <a:ln>
            <a:solidFill>
              <a:schemeClr val="tx1"/>
            </a:solidFill>
          </a:ln>
        </p:spPr>
        <p:txBody>
          <a:bodyPr wrap="square" rtlCol="0">
            <a:spAutoFit/>
          </a:bodyPr>
          <a:lstStyle/>
          <a:p>
            <a:r>
              <a:rPr lang="en-US" dirty="0" smtClean="0"/>
              <a:t>Second Beast:</a:t>
            </a:r>
          </a:p>
          <a:p>
            <a:r>
              <a:rPr lang="en-US" dirty="0" smtClean="0"/>
              <a:t>United Nations</a:t>
            </a:r>
            <a:endParaRPr lang="en-US" dirty="0"/>
          </a:p>
        </p:txBody>
      </p:sp>
      <p:sp>
        <p:nvSpPr>
          <p:cNvPr id="8" name="TextBox 7"/>
          <p:cNvSpPr txBox="1"/>
          <p:nvPr/>
        </p:nvSpPr>
        <p:spPr>
          <a:xfrm>
            <a:off x="168871" y="5630573"/>
            <a:ext cx="8785654" cy="646331"/>
          </a:xfrm>
          <a:prstGeom prst="rect">
            <a:avLst/>
          </a:prstGeom>
          <a:noFill/>
          <a:ln>
            <a:solidFill>
              <a:schemeClr val="tx1"/>
            </a:solidFill>
          </a:ln>
        </p:spPr>
        <p:txBody>
          <a:bodyPr wrap="square" rtlCol="0">
            <a:spAutoFit/>
          </a:bodyPr>
          <a:lstStyle/>
          <a:p>
            <a:r>
              <a:rPr lang="en-US" dirty="0" smtClean="0"/>
              <a:t>Revelation Tie In:</a:t>
            </a:r>
          </a:p>
          <a:p>
            <a:r>
              <a:rPr lang="en-US" dirty="0" smtClean="0"/>
              <a:t>Jewish Zionists</a:t>
            </a:r>
            <a:endParaRPr lang="en-US" dirty="0"/>
          </a:p>
        </p:txBody>
      </p:sp>
      <p:sp>
        <p:nvSpPr>
          <p:cNvPr id="9" name="TextBox 8"/>
          <p:cNvSpPr txBox="1"/>
          <p:nvPr/>
        </p:nvSpPr>
        <p:spPr>
          <a:xfrm>
            <a:off x="1952369" y="2302474"/>
            <a:ext cx="2063578" cy="3970318"/>
          </a:xfrm>
          <a:prstGeom prst="rect">
            <a:avLst/>
          </a:prstGeom>
          <a:noFill/>
          <a:ln>
            <a:solidFill>
              <a:schemeClr val="tx1"/>
            </a:solidFill>
          </a:ln>
        </p:spPr>
        <p:txBody>
          <a:bodyPr wrap="square" rtlCol="0">
            <a:spAutoFit/>
          </a:bodyPr>
          <a:lstStyle/>
          <a:p>
            <a:pPr algn="ctr"/>
            <a:r>
              <a:rPr lang="en-US" dirty="0" smtClean="0"/>
              <a:t>World War I: </a:t>
            </a:r>
          </a:p>
          <a:p>
            <a:pPr algn="ctr"/>
            <a:r>
              <a:rPr lang="en-US" dirty="0" smtClean="0"/>
              <a:t>1914-1919</a:t>
            </a:r>
          </a:p>
          <a:p>
            <a:pPr algn="ctr"/>
            <a:endParaRPr lang="en-US" dirty="0"/>
          </a:p>
          <a:p>
            <a:pPr algn="ctr"/>
            <a:endParaRPr lang="en-US" dirty="0"/>
          </a:p>
          <a:p>
            <a:pPr algn="ctr"/>
            <a:r>
              <a:rPr lang="en-US" dirty="0" smtClean="0"/>
              <a:t>Ottoman Empire Destroyed</a:t>
            </a:r>
          </a:p>
          <a:p>
            <a:pPr algn="ctr"/>
            <a:endParaRPr lang="en-US" dirty="0"/>
          </a:p>
          <a:p>
            <a:pPr algn="ctr"/>
            <a:endParaRPr lang="en-US" dirty="0"/>
          </a:p>
          <a:p>
            <a:pPr algn="ctr"/>
            <a:r>
              <a:rPr lang="en-US" dirty="0" smtClean="0"/>
              <a:t>League of Nations Established</a:t>
            </a:r>
          </a:p>
          <a:p>
            <a:pPr algn="ctr"/>
            <a:endParaRPr lang="en-US" dirty="0"/>
          </a:p>
          <a:p>
            <a:pPr algn="ctr"/>
            <a:endParaRPr lang="en-US" dirty="0" smtClean="0"/>
          </a:p>
          <a:p>
            <a:pPr algn="ctr"/>
            <a:r>
              <a:rPr lang="en-US" dirty="0" smtClean="0"/>
              <a:t>Jewish Nationalism Beginning</a:t>
            </a:r>
            <a:endParaRPr lang="en-US" dirty="0"/>
          </a:p>
        </p:txBody>
      </p:sp>
      <p:sp>
        <p:nvSpPr>
          <p:cNvPr id="10" name="TextBox 9"/>
          <p:cNvSpPr txBox="1"/>
          <p:nvPr/>
        </p:nvSpPr>
        <p:spPr>
          <a:xfrm>
            <a:off x="177112" y="2314831"/>
            <a:ext cx="8785654" cy="646331"/>
          </a:xfrm>
          <a:prstGeom prst="rect">
            <a:avLst/>
          </a:prstGeom>
          <a:noFill/>
          <a:ln>
            <a:solidFill>
              <a:schemeClr val="tx1"/>
            </a:solidFill>
          </a:ln>
        </p:spPr>
        <p:txBody>
          <a:bodyPr wrap="square" rtlCol="0">
            <a:spAutoFit/>
          </a:bodyPr>
          <a:lstStyle/>
          <a:p>
            <a:r>
              <a:rPr lang="en-US" dirty="0" smtClean="0"/>
              <a:t>War Event:</a:t>
            </a:r>
          </a:p>
          <a:p>
            <a:r>
              <a:rPr lang="en-US" dirty="0" smtClean="0"/>
              <a:t>Years</a:t>
            </a:r>
          </a:p>
        </p:txBody>
      </p:sp>
      <p:sp>
        <p:nvSpPr>
          <p:cNvPr id="13" name="TextBox 12"/>
          <p:cNvSpPr txBox="1"/>
          <p:nvPr/>
        </p:nvSpPr>
        <p:spPr>
          <a:xfrm>
            <a:off x="4403133" y="2306590"/>
            <a:ext cx="2063578" cy="3970318"/>
          </a:xfrm>
          <a:prstGeom prst="rect">
            <a:avLst/>
          </a:prstGeom>
          <a:noFill/>
          <a:ln>
            <a:solidFill>
              <a:schemeClr val="tx1"/>
            </a:solidFill>
          </a:ln>
        </p:spPr>
        <p:txBody>
          <a:bodyPr wrap="square" rtlCol="0">
            <a:spAutoFit/>
          </a:bodyPr>
          <a:lstStyle/>
          <a:p>
            <a:pPr algn="ctr"/>
            <a:r>
              <a:rPr lang="en-US" dirty="0" smtClean="0"/>
              <a:t>World War 2: </a:t>
            </a:r>
          </a:p>
          <a:p>
            <a:pPr algn="ctr"/>
            <a:r>
              <a:rPr lang="en-US" dirty="0" smtClean="0"/>
              <a:t>1941-1945</a:t>
            </a:r>
          </a:p>
          <a:p>
            <a:pPr algn="ctr"/>
            <a:endParaRPr lang="en-US" dirty="0"/>
          </a:p>
          <a:p>
            <a:pPr algn="ctr"/>
            <a:endParaRPr lang="en-US" dirty="0"/>
          </a:p>
          <a:p>
            <a:pPr algn="ctr"/>
            <a:r>
              <a:rPr lang="en-US" dirty="0" smtClean="0"/>
              <a:t>Muslim Nations Rebuilding</a:t>
            </a:r>
          </a:p>
          <a:p>
            <a:pPr algn="ctr"/>
            <a:endParaRPr lang="en-US" dirty="0"/>
          </a:p>
          <a:p>
            <a:pPr algn="ctr"/>
            <a:endParaRPr lang="en-US" dirty="0"/>
          </a:p>
          <a:p>
            <a:pPr algn="ctr"/>
            <a:r>
              <a:rPr lang="en-US" dirty="0" smtClean="0"/>
              <a:t>United Nations Established</a:t>
            </a:r>
          </a:p>
          <a:p>
            <a:pPr algn="ctr"/>
            <a:endParaRPr lang="en-US" dirty="0"/>
          </a:p>
          <a:p>
            <a:pPr algn="ctr"/>
            <a:endParaRPr lang="en-US" dirty="0" smtClean="0"/>
          </a:p>
          <a:p>
            <a:pPr algn="ctr"/>
            <a:r>
              <a:rPr lang="en-US" dirty="0" smtClean="0"/>
              <a:t>Jewish State Created Post War</a:t>
            </a:r>
            <a:endParaRPr lang="en-US" dirty="0"/>
          </a:p>
        </p:txBody>
      </p:sp>
      <p:sp>
        <p:nvSpPr>
          <p:cNvPr id="14" name="TextBox 13"/>
          <p:cNvSpPr txBox="1"/>
          <p:nvPr/>
        </p:nvSpPr>
        <p:spPr>
          <a:xfrm>
            <a:off x="6890968" y="2310706"/>
            <a:ext cx="2063578" cy="3970318"/>
          </a:xfrm>
          <a:prstGeom prst="rect">
            <a:avLst/>
          </a:prstGeom>
          <a:noFill/>
          <a:ln>
            <a:solidFill>
              <a:schemeClr val="tx1"/>
            </a:solidFill>
          </a:ln>
        </p:spPr>
        <p:txBody>
          <a:bodyPr wrap="square" rtlCol="0">
            <a:spAutoFit/>
          </a:bodyPr>
          <a:lstStyle/>
          <a:p>
            <a:pPr algn="ctr"/>
            <a:r>
              <a:rPr lang="en-US" dirty="0" smtClean="0"/>
              <a:t>World War 3: </a:t>
            </a:r>
          </a:p>
          <a:p>
            <a:pPr algn="ctr"/>
            <a:r>
              <a:rPr lang="en-US" dirty="0" smtClean="0"/>
              <a:t>Coming Soon</a:t>
            </a:r>
          </a:p>
          <a:p>
            <a:pPr algn="ctr"/>
            <a:endParaRPr lang="en-US" dirty="0"/>
          </a:p>
          <a:p>
            <a:pPr algn="ctr"/>
            <a:endParaRPr lang="en-US" dirty="0"/>
          </a:p>
          <a:p>
            <a:pPr algn="ctr"/>
            <a:r>
              <a:rPr lang="en-US" dirty="0" smtClean="0"/>
              <a:t>New Ottoman Empire Created</a:t>
            </a:r>
          </a:p>
          <a:p>
            <a:pPr algn="ctr"/>
            <a:endParaRPr lang="en-US" dirty="0"/>
          </a:p>
          <a:p>
            <a:pPr algn="ctr"/>
            <a:endParaRPr lang="en-US" dirty="0"/>
          </a:p>
          <a:p>
            <a:pPr algn="ctr"/>
            <a:r>
              <a:rPr lang="en-US" dirty="0" smtClean="0"/>
              <a:t>United Nations Global Reach</a:t>
            </a:r>
          </a:p>
          <a:p>
            <a:pPr algn="ctr"/>
            <a:endParaRPr lang="en-US" dirty="0"/>
          </a:p>
          <a:p>
            <a:pPr algn="ctr"/>
            <a:endParaRPr lang="en-US" dirty="0" smtClean="0"/>
          </a:p>
          <a:p>
            <a:pPr algn="ctr"/>
            <a:r>
              <a:rPr lang="en-US" dirty="0" smtClean="0"/>
              <a:t>Jewish State Restored/Destroyed</a:t>
            </a:r>
            <a:endParaRPr lang="en-US" dirty="0"/>
          </a:p>
        </p:txBody>
      </p:sp>
    </p:spTree>
    <p:extLst>
      <p:ext uri="{BB962C8B-B14F-4D97-AF65-F5344CB8AC3E}">
        <p14:creationId xmlns:p14="http://schemas.microsoft.com/office/powerpoint/2010/main" val="1749080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58193"/>
          </a:xfrm>
        </p:spPr>
        <p:txBody>
          <a:bodyPr/>
          <a:lstStyle/>
          <a:p>
            <a:r>
              <a:rPr lang="en-US" dirty="0" smtClean="0"/>
              <a:t>Paths to Redemption</a:t>
            </a:r>
            <a:endParaRPr lang="en-US" dirty="0"/>
          </a:p>
        </p:txBody>
      </p:sp>
      <p:sp>
        <p:nvSpPr>
          <p:cNvPr id="3" name="Content Placeholder 2"/>
          <p:cNvSpPr>
            <a:spLocks noGrp="1"/>
          </p:cNvSpPr>
          <p:nvPr>
            <p:ph idx="1"/>
          </p:nvPr>
        </p:nvSpPr>
        <p:spPr>
          <a:xfrm>
            <a:off x="628650" y="1146000"/>
            <a:ext cx="7886700" cy="5155945"/>
          </a:xfrm>
        </p:spPr>
        <p:txBody>
          <a:bodyPr>
            <a:normAutofit lnSpcReduction="10000"/>
          </a:bodyPr>
          <a:lstStyle/>
          <a:p>
            <a:r>
              <a:rPr lang="en-US" u="sng" dirty="0" smtClean="0"/>
              <a:t>Law-</a:t>
            </a:r>
            <a:r>
              <a:rPr lang="en-US" dirty="0" smtClean="0"/>
              <a:t> Through the practice of Old Testament Law prior to the Rapture, or faith/testimony in Christ during the Tribulation</a:t>
            </a:r>
          </a:p>
          <a:p>
            <a:r>
              <a:rPr lang="en-US" u="sng" dirty="0" smtClean="0"/>
              <a:t>Blood-</a:t>
            </a:r>
            <a:r>
              <a:rPr lang="en-US" dirty="0" smtClean="0"/>
              <a:t> Through Christ’s sacrificial gift prior to the Rapture, or through the Great Harvest in Revelation 14</a:t>
            </a:r>
          </a:p>
          <a:p>
            <a:r>
              <a:rPr lang="en-US" dirty="0" smtClean="0"/>
              <a:t>The Law was never replaced, rather fulfilled by Christ’s sacrificial death</a:t>
            </a:r>
          </a:p>
          <a:p>
            <a:r>
              <a:rPr lang="en-US" dirty="0" smtClean="0"/>
              <a:t>Jews and Christians will be in both heaven and Earth during the millennial kingdom</a:t>
            </a:r>
          </a:p>
          <a:p>
            <a:r>
              <a:rPr lang="en-US" dirty="0" smtClean="0"/>
              <a:t>Salvation during the Tribulation will require full humility and submission to the Lord</a:t>
            </a:r>
            <a:endParaRPr lang="en-US" dirty="0"/>
          </a:p>
        </p:txBody>
      </p:sp>
    </p:spTree>
    <p:extLst>
      <p:ext uri="{BB962C8B-B14F-4D97-AF65-F5344CB8AC3E}">
        <p14:creationId xmlns:p14="http://schemas.microsoft.com/office/powerpoint/2010/main" val="1365044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58193"/>
          </a:xfrm>
        </p:spPr>
        <p:txBody>
          <a:bodyPr/>
          <a:lstStyle/>
          <a:p>
            <a:r>
              <a:rPr lang="en-US" dirty="0" smtClean="0"/>
              <a:t>Paths to Redemption, Part 2</a:t>
            </a:r>
            <a:endParaRPr lang="en-US" dirty="0"/>
          </a:p>
        </p:txBody>
      </p:sp>
      <p:sp>
        <p:nvSpPr>
          <p:cNvPr id="3" name="Content Placeholder 2"/>
          <p:cNvSpPr>
            <a:spLocks noGrp="1"/>
          </p:cNvSpPr>
          <p:nvPr>
            <p:ph idx="1"/>
          </p:nvPr>
        </p:nvSpPr>
        <p:spPr>
          <a:xfrm>
            <a:off x="628650" y="1047146"/>
            <a:ext cx="7886700" cy="5254800"/>
          </a:xfrm>
        </p:spPr>
        <p:txBody>
          <a:bodyPr>
            <a:normAutofit fontScale="92500" lnSpcReduction="20000"/>
          </a:bodyPr>
          <a:lstStyle/>
          <a:p>
            <a:r>
              <a:rPr lang="en-US" u="sng" dirty="0" smtClean="0"/>
              <a:t>Law-</a:t>
            </a:r>
            <a:r>
              <a:rPr lang="en-US" dirty="0" smtClean="0"/>
              <a:t> Eventual Destination- Restored Israel in Earth</a:t>
            </a:r>
          </a:p>
          <a:p>
            <a:pPr lvl="1"/>
            <a:r>
              <a:rPr lang="en-US" dirty="0" smtClean="0"/>
              <a:t>The millennial reign is a time for the nation of Israel to know Christ through the law on Earth, it’s also a safety net for Christians/Jews who died for testimony during the Tribulation (Revelation 21)</a:t>
            </a:r>
          </a:p>
          <a:p>
            <a:r>
              <a:rPr lang="en-US" u="sng" dirty="0" smtClean="0"/>
              <a:t>Blood-</a:t>
            </a:r>
            <a:r>
              <a:rPr lang="en-US" dirty="0" smtClean="0"/>
              <a:t> Eventual Destination- Heaven</a:t>
            </a:r>
          </a:p>
          <a:p>
            <a:pPr lvl="1"/>
            <a:r>
              <a:rPr lang="en-US" dirty="0" smtClean="0"/>
              <a:t>The millennial reign will be a time where the people of Christ can know the Father through the son (Revelation 7), it’s also a gift to the prodigal children who make it through the Tribulation to the Great Harvest of Revelation 14</a:t>
            </a:r>
          </a:p>
          <a:p>
            <a:r>
              <a:rPr lang="en-US" dirty="0" smtClean="0"/>
              <a:t>This is the only path that unites the Old Testament and New Testament, fulfilling the Prophecies of Old Testament with those of the New Testament</a:t>
            </a:r>
          </a:p>
          <a:p>
            <a:r>
              <a:rPr lang="en-US" dirty="0" smtClean="0"/>
              <a:t>It’s also the only path consistent with the teachings of Christ, prophecy, and the Wisdom literature of the OT (whose unity show the authorship of God himself)</a:t>
            </a:r>
            <a:endParaRPr lang="en-US" dirty="0"/>
          </a:p>
        </p:txBody>
      </p:sp>
    </p:spTree>
    <p:extLst>
      <p:ext uri="{BB962C8B-B14F-4D97-AF65-F5344CB8AC3E}">
        <p14:creationId xmlns:p14="http://schemas.microsoft.com/office/powerpoint/2010/main" val="2114828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58193"/>
          </a:xfrm>
        </p:spPr>
        <p:txBody>
          <a:bodyPr/>
          <a:lstStyle/>
          <a:p>
            <a:r>
              <a:rPr lang="en-US" dirty="0" smtClean="0"/>
              <a:t>Paths to Redemption, Summary</a:t>
            </a:r>
            <a:endParaRPr lang="en-US" dirty="0"/>
          </a:p>
        </p:txBody>
      </p:sp>
      <p:sp>
        <p:nvSpPr>
          <p:cNvPr id="3" name="Content Placeholder 2"/>
          <p:cNvSpPr>
            <a:spLocks noGrp="1"/>
          </p:cNvSpPr>
          <p:nvPr>
            <p:ph idx="1"/>
          </p:nvPr>
        </p:nvSpPr>
        <p:spPr>
          <a:xfrm>
            <a:off x="628650" y="1146000"/>
            <a:ext cx="7886700" cy="5390724"/>
          </a:xfrm>
        </p:spPr>
        <p:txBody>
          <a:bodyPr>
            <a:normAutofit fontScale="92500" lnSpcReduction="20000"/>
          </a:bodyPr>
          <a:lstStyle/>
          <a:p>
            <a:r>
              <a:rPr lang="en-US" u="sng" dirty="0" smtClean="0"/>
              <a:t>Rapture/Jewish Remnant</a:t>
            </a:r>
            <a:r>
              <a:rPr lang="en-US" dirty="0" smtClean="0"/>
              <a:t>- Elect Christians placed in heaven and 144,000 Jews are sealed (Rev. 7)</a:t>
            </a:r>
            <a:endParaRPr lang="en-US" u="sng" dirty="0" smtClean="0"/>
          </a:p>
          <a:p>
            <a:r>
              <a:rPr lang="en-US" u="sng" dirty="0" smtClean="0"/>
              <a:t>Death for Christ</a:t>
            </a:r>
            <a:r>
              <a:rPr lang="en-US" dirty="0" smtClean="0"/>
              <a:t>- Revelation 21, Resurrected at the first resurrection for 1,000 years in Restored Israel</a:t>
            </a:r>
          </a:p>
          <a:p>
            <a:r>
              <a:rPr lang="en-US" u="sng" dirty="0" smtClean="0"/>
              <a:t>Great Harvest</a:t>
            </a:r>
            <a:r>
              <a:rPr lang="en-US" dirty="0" smtClean="0"/>
              <a:t>- Revelation 14, Destroyed in the Great Winepress, Up in Heaven with Raptured Believers at day 1335</a:t>
            </a:r>
          </a:p>
          <a:p>
            <a:r>
              <a:rPr lang="en-US" u="sng" dirty="0" smtClean="0"/>
              <a:t>Millennial Reign</a:t>
            </a:r>
            <a:r>
              <a:rPr lang="en-US" dirty="0" smtClean="0"/>
              <a:t>- All Israel Raised to Inheritance on Earth under Christ (Daniel 9-12, Jeremiah 29-32, Ezekiel 37-39)</a:t>
            </a:r>
          </a:p>
          <a:p>
            <a:r>
              <a:rPr lang="en-US" u="sng" dirty="0" smtClean="0"/>
              <a:t>Final Judgment</a:t>
            </a:r>
            <a:r>
              <a:rPr lang="en-US" dirty="0" smtClean="0"/>
              <a:t>- All else judged based on works/not faith</a:t>
            </a:r>
          </a:p>
          <a:p>
            <a:r>
              <a:rPr lang="en-US" dirty="0" smtClean="0"/>
              <a:t>This is the only way for all nations and peoples to be judged equitably and fairly</a:t>
            </a:r>
          </a:p>
          <a:p>
            <a:r>
              <a:rPr lang="en-US" dirty="0" smtClean="0"/>
              <a:t>All is consistent with the original prophecies and wisdom literature/words of Christ/Apostolic teachings</a:t>
            </a:r>
            <a:endParaRPr lang="en-US" dirty="0"/>
          </a:p>
        </p:txBody>
      </p:sp>
    </p:spTree>
    <p:extLst>
      <p:ext uri="{BB962C8B-B14F-4D97-AF65-F5344CB8AC3E}">
        <p14:creationId xmlns:p14="http://schemas.microsoft.com/office/powerpoint/2010/main" val="3068175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58193"/>
          </a:xfrm>
        </p:spPr>
        <p:txBody>
          <a:bodyPr/>
          <a:lstStyle/>
          <a:p>
            <a:r>
              <a:rPr lang="en-US" dirty="0" smtClean="0"/>
              <a:t>What’s Going to Happen in US?</a:t>
            </a:r>
            <a:endParaRPr lang="en-US" dirty="0"/>
          </a:p>
        </p:txBody>
      </p:sp>
      <p:sp>
        <p:nvSpPr>
          <p:cNvPr id="3" name="Content Placeholder 2"/>
          <p:cNvSpPr>
            <a:spLocks noGrp="1"/>
          </p:cNvSpPr>
          <p:nvPr>
            <p:ph idx="1"/>
          </p:nvPr>
        </p:nvSpPr>
        <p:spPr>
          <a:xfrm>
            <a:off x="628650" y="1146000"/>
            <a:ext cx="7886700" cy="5390724"/>
          </a:xfrm>
        </p:spPr>
        <p:txBody>
          <a:bodyPr>
            <a:normAutofit fontScale="85000" lnSpcReduction="20000"/>
          </a:bodyPr>
          <a:lstStyle/>
          <a:p>
            <a:r>
              <a:rPr lang="en-US" dirty="0" smtClean="0"/>
              <a:t>In Christian areas, where love is present- a battle between love and law will persist</a:t>
            </a:r>
          </a:p>
          <a:p>
            <a:r>
              <a:rPr lang="en-US" dirty="0" smtClean="0"/>
              <a:t>The US and England are the two heads of the 2</a:t>
            </a:r>
            <a:r>
              <a:rPr lang="en-US" baseline="30000" dirty="0" smtClean="0"/>
              <a:t>nd</a:t>
            </a:r>
            <a:r>
              <a:rPr lang="en-US" dirty="0" smtClean="0"/>
              <a:t> Revelation 13 Beast (United Nations) who voted for Brexit and Trump</a:t>
            </a:r>
          </a:p>
          <a:p>
            <a:r>
              <a:rPr lang="en-US" dirty="0" smtClean="0"/>
              <a:t>In the US, once the Rapture occurs, it will be social justice activists against law and order advocates</a:t>
            </a:r>
          </a:p>
          <a:p>
            <a:r>
              <a:rPr lang="en-US" dirty="0" smtClean="0"/>
              <a:t>Social justice activists will likely win and succumb to the pressure of a United Nations agenda (the Second Beast or as conspiracy nuts call it “the NWO”)</a:t>
            </a:r>
          </a:p>
          <a:p>
            <a:r>
              <a:rPr lang="en-US" dirty="0" smtClean="0"/>
              <a:t>The United Nations will enforce a mark of the Beast that will be required to buy and sell</a:t>
            </a:r>
          </a:p>
          <a:p>
            <a:r>
              <a:rPr lang="en-US" u="sng" dirty="0" smtClean="0"/>
              <a:t>DO NOT TAKE THE MARK</a:t>
            </a:r>
            <a:r>
              <a:rPr lang="en-US" dirty="0" smtClean="0"/>
              <a:t>…Hell is certain upon those taking it, all Spirit of Goodness will leave you</a:t>
            </a:r>
          </a:p>
          <a:p>
            <a:r>
              <a:rPr lang="en-US" dirty="0" smtClean="0"/>
              <a:t>There is no turning back from the Mark of the Beast, You only have to resist for 45 days (which will probably seem like eternity in hell on Earth) 1290-1335 days per Daniel 12</a:t>
            </a:r>
            <a:endParaRPr lang="en-US" dirty="0"/>
          </a:p>
        </p:txBody>
      </p:sp>
    </p:spTree>
    <p:extLst>
      <p:ext uri="{BB962C8B-B14F-4D97-AF65-F5344CB8AC3E}">
        <p14:creationId xmlns:p14="http://schemas.microsoft.com/office/powerpoint/2010/main" val="155915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46982"/>
          </a:xfrm>
        </p:spPr>
        <p:txBody>
          <a:bodyPr/>
          <a:lstStyle/>
          <a:p>
            <a:r>
              <a:rPr lang="en-US" dirty="0" smtClean="0"/>
              <a:t>So Who is the First Beast?</a:t>
            </a:r>
            <a:endParaRPr lang="en-US" dirty="0"/>
          </a:p>
        </p:txBody>
      </p:sp>
      <p:sp>
        <p:nvSpPr>
          <p:cNvPr id="3" name="Content Placeholder 2"/>
          <p:cNvSpPr>
            <a:spLocks noGrp="1"/>
          </p:cNvSpPr>
          <p:nvPr>
            <p:ph idx="1"/>
          </p:nvPr>
        </p:nvSpPr>
        <p:spPr>
          <a:xfrm>
            <a:off x="628650" y="1112108"/>
            <a:ext cx="7886700" cy="5053913"/>
          </a:xfrm>
        </p:spPr>
        <p:txBody>
          <a:bodyPr>
            <a:normAutofit fontScale="92500" lnSpcReduction="20000"/>
          </a:bodyPr>
          <a:lstStyle/>
          <a:p>
            <a:r>
              <a:rPr lang="en-US" dirty="0" smtClean="0"/>
              <a:t>Given the details of Daniel, the First Beast will be a restored Islamic Caliphate</a:t>
            </a:r>
          </a:p>
          <a:p>
            <a:r>
              <a:rPr lang="en-US" dirty="0" smtClean="0"/>
              <a:t>The Antichrist is most likely to be </a:t>
            </a:r>
            <a:r>
              <a:rPr lang="en-US" dirty="0" err="1" smtClean="0"/>
              <a:t>Recep</a:t>
            </a:r>
            <a:r>
              <a:rPr lang="en-US" dirty="0" smtClean="0"/>
              <a:t> </a:t>
            </a:r>
            <a:r>
              <a:rPr lang="en-US" dirty="0" err="1" smtClean="0"/>
              <a:t>Tayyip</a:t>
            </a:r>
            <a:r>
              <a:rPr lang="en-US" dirty="0" smtClean="0"/>
              <a:t> Erdogan from Turkey</a:t>
            </a:r>
          </a:p>
          <a:p>
            <a:r>
              <a:rPr lang="en-US" dirty="0" smtClean="0"/>
              <a:t>His political system is a democratic dictatorship whereby the majority rules under an authoritarian leader</a:t>
            </a:r>
          </a:p>
          <a:p>
            <a:r>
              <a:rPr lang="en-US" dirty="0" smtClean="0"/>
              <a:t>This system is the satanic counterfeit response for how to deal with love and law</a:t>
            </a:r>
          </a:p>
          <a:p>
            <a:r>
              <a:rPr lang="en-US" dirty="0" smtClean="0"/>
              <a:t>Unfortunately with no law, people will act lawlessly (liberal Christians who accept sin)</a:t>
            </a:r>
          </a:p>
          <a:p>
            <a:r>
              <a:rPr lang="en-US" dirty="0" smtClean="0"/>
              <a:t>Unfortunately with only law, people will not have compassion (Israel, Ritualistic Christians)</a:t>
            </a:r>
          </a:p>
          <a:p>
            <a:r>
              <a:rPr lang="en-US" dirty="0" smtClean="0"/>
              <a:t>This is why Islam will conquer Christian nations during the Tribulation</a:t>
            </a:r>
            <a:endParaRPr lang="en-US" dirty="0"/>
          </a:p>
        </p:txBody>
      </p:sp>
    </p:spTree>
    <p:extLst>
      <p:ext uri="{BB962C8B-B14F-4D97-AF65-F5344CB8AC3E}">
        <p14:creationId xmlns:p14="http://schemas.microsoft.com/office/powerpoint/2010/main" val="121371243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393</TotalTime>
  <Words>2333</Words>
  <Application>Microsoft Office PowerPoint</Application>
  <PresentationFormat>On-screen Show (4:3)</PresentationFormat>
  <Paragraphs>232</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RevelationThirteen.com</vt:lpstr>
      <vt:lpstr>Why God and Why Christ?</vt:lpstr>
      <vt:lpstr>PowerPoint Presentation</vt:lpstr>
      <vt:lpstr>PowerPoint Presentation</vt:lpstr>
      <vt:lpstr>Paths to Redemption</vt:lpstr>
      <vt:lpstr>Paths to Redemption, Part 2</vt:lpstr>
      <vt:lpstr>Paths to Redemption, Summary</vt:lpstr>
      <vt:lpstr>What’s Going to Happen in US?</vt:lpstr>
      <vt:lpstr>So Who is the First Beast?</vt:lpstr>
      <vt:lpstr>How do you know its Islam?</vt:lpstr>
      <vt:lpstr>Three Monotheistic Faiths</vt:lpstr>
      <vt:lpstr>How do you know it’s Islam, Part 2?</vt:lpstr>
      <vt:lpstr>How is this to play out?</vt:lpstr>
      <vt:lpstr>How is this to play out for the remainder?</vt:lpstr>
      <vt:lpstr>To Recap</vt:lpstr>
      <vt:lpstr>Wisdom Beyond My Means</vt:lpstr>
      <vt:lpstr>More Wisdom Beyond My Means</vt:lpstr>
      <vt:lpstr>Even More Wisdom Beyond My Means</vt:lpstr>
      <vt:lpstr>Wisdom in Genealogies</vt:lpstr>
      <vt:lpstr>Final Bit of Wisdom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Joshua Kaye</dc:creator>
  <cp:lastModifiedBy>Joshua Kaye</cp:lastModifiedBy>
  <cp:revision>31</cp:revision>
  <dcterms:created xsi:type="dcterms:W3CDTF">2016-11-03T19:19:08Z</dcterms:created>
  <dcterms:modified xsi:type="dcterms:W3CDTF">2017-03-14T16:05:02Z</dcterms:modified>
</cp:coreProperties>
</file>